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99" r:id="rId1"/>
  </p:sldMasterIdLst>
  <p:notesMasterIdLst>
    <p:notesMasterId r:id="rId37"/>
  </p:notesMasterIdLst>
  <p:handoutMasterIdLst>
    <p:handoutMasterId r:id="rId38"/>
  </p:handoutMasterIdLst>
  <p:sldIdLst>
    <p:sldId id="258" r:id="rId2"/>
    <p:sldId id="301" r:id="rId3"/>
    <p:sldId id="302" r:id="rId4"/>
    <p:sldId id="270" r:id="rId5"/>
    <p:sldId id="303" r:id="rId6"/>
    <p:sldId id="581" r:id="rId7"/>
    <p:sldId id="265" r:id="rId8"/>
    <p:sldId id="266" r:id="rId9"/>
    <p:sldId id="304" r:id="rId10"/>
    <p:sldId id="582" r:id="rId11"/>
    <p:sldId id="320" r:id="rId12"/>
    <p:sldId id="591" r:id="rId13"/>
    <p:sldId id="590" r:id="rId14"/>
    <p:sldId id="587" r:id="rId15"/>
    <p:sldId id="585" r:id="rId16"/>
    <p:sldId id="271" r:id="rId17"/>
    <p:sldId id="583" r:id="rId18"/>
    <p:sldId id="272" r:id="rId19"/>
    <p:sldId id="314" r:id="rId20"/>
    <p:sldId id="584" r:id="rId21"/>
    <p:sldId id="315" r:id="rId22"/>
    <p:sldId id="300" r:id="rId23"/>
    <p:sldId id="586" r:id="rId24"/>
    <p:sldId id="588" r:id="rId25"/>
    <p:sldId id="592" r:id="rId26"/>
    <p:sldId id="317" r:id="rId27"/>
    <p:sldId id="594" r:id="rId28"/>
    <p:sldId id="322" r:id="rId29"/>
    <p:sldId id="323" r:id="rId30"/>
    <p:sldId id="324" r:id="rId31"/>
    <p:sldId id="580" r:id="rId32"/>
    <p:sldId id="593" r:id="rId33"/>
    <p:sldId id="578" r:id="rId34"/>
    <p:sldId id="579" r:id="rId35"/>
    <p:sldId id="589" r:id="rId36"/>
  </p:sldIdLst>
  <p:sldSz cx="9144000" cy="6858000" type="screen4x3"/>
  <p:notesSz cx="6858000" cy="9144000"/>
  <p:defaultTextStyle>
    <a:defPPr>
      <a:defRPr lang="en-GB"/>
    </a:defPPr>
    <a:lvl1pPr algn="l" rtl="0" eaLnBrk="0" fontAlgn="base" hangingPunct="0">
      <a:spcBef>
        <a:spcPct val="0"/>
      </a:spcBef>
      <a:spcAft>
        <a:spcPct val="0"/>
      </a:spcAft>
      <a:defRPr sz="10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0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0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0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000" kern="1200">
        <a:solidFill>
          <a:schemeClr val="tx1"/>
        </a:solidFill>
        <a:latin typeface="Arial" panose="020B0604020202020204" pitchFamily="34" charset="0"/>
        <a:ea typeface="+mn-ea"/>
        <a:cs typeface="+mn-cs"/>
      </a:defRPr>
    </a:lvl5pPr>
    <a:lvl6pPr marL="2286000" algn="l" defTabSz="914400" rtl="0" eaLnBrk="1" latinLnBrk="0" hangingPunct="1">
      <a:defRPr sz="1000" kern="1200">
        <a:solidFill>
          <a:schemeClr val="tx1"/>
        </a:solidFill>
        <a:latin typeface="Arial" panose="020B0604020202020204" pitchFamily="34" charset="0"/>
        <a:ea typeface="+mn-ea"/>
        <a:cs typeface="+mn-cs"/>
      </a:defRPr>
    </a:lvl6pPr>
    <a:lvl7pPr marL="2743200" algn="l" defTabSz="914400" rtl="0" eaLnBrk="1" latinLnBrk="0" hangingPunct="1">
      <a:defRPr sz="1000" kern="1200">
        <a:solidFill>
          <a:schemeClr val="tx1"/>
        </a:solidFill>
        <a:latin typeface="Arial" panose="020B0604020202020204" pitchFamily="34" charset="0"/>
        <a:ea typeface="+mn-ea"/>
        <a:cs typeface="+mn-cs"/>
      </a:defRPr>
    </a:lvl7pPr>
    <a:lvl8pPr marL="3200400" algn="l" defTabSz="914400" rtl="0" eaLnBrk="1" latinLnBrk="0" hangingPunct="1">
      <a:defRPr sz="1000" kern="1200">
        <a:solidFill>
          <a:schemeClr val="tx1"/>
        </a:solidFill>
        <a:latin typeface="Arial" panose="020B0604020202020204" pitchFamily="34" charset="0"/>
        <a:ea typeface="+mn-ea"/>
        <a:cs typeface="+mn-cs"/>
      </a:defRPr>
    </a:lvl8pPr>
    <a:lvl9pPr marL="3657600" algn="l" defTabSz="914400" rtl="0" eaLnBrk="1" latinLnBrk="0" hangingPunct="1">
      <a:defRPr sz="10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4EDFE"/>
    <a:srgbClr val="FF000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234" autoAdjust="0"/>
    <p:restoredTop sz="94649" autoAdjust="0"/>
  </p:normalViewPr>
  <p:slideViewPr>
    <p:cSldViewPr snapToGrid="0">
      <p:cViewPr varScale="1">
        <p:scale>
          <a:sx n="133" d="100"/>
          <a:sy n="133" d="100"/>
        </p:scale>
        <p:origin x="834" y="120"/>
      </p:cViewPr>
      <p:guideLst>
        <p:guide orient="horz" pos="2160"/>
        <p:guide pos="2880"/>
      </p:guideLst>
    </p:cSldViewPr>
  </p:slideViewPr>
  <p:outlineViewPr>
    <p:cViewPr>
      <p:scale>
        <a:sx n="100" d="100"/>
        <a:sy n="100" d="100"/>
      </p:scale>
      <p:origin x="0" y="0"/>
    </p:cViewPr>
  </p:outlineViewPr>
  <p:notesTextViewPr>
    <p:cViewPr>
      <p:scale>
        <a:sx n="100" d="100"/>
        <a:sy n="100" d="100"/>
      </p:scale>
      <p:origin x="0" y="0"/>
    </p:cViewPr>
  </p:notesTextViewPr>
  <p:sorterViewPr>
    <p:cViewPr>
      <p:scale>
        <a:sx n="120" d="100"/>
        <a:sy n="120" d="100"/>
      </p:scale>
      <p:origin x="0" y="-19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6B993ACA-709C-489D-B648-D1CC6089D72B}"/>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b="1">
                <a:latin typeface="Times New Roman" panose="02020603050405020304" pitchFamily="18" charset="0"/>
              </a:defRPr>
            </a:lvl1pPr>
          </a:lstStyle>
          <a:p>
            <a:pPr>
              <a:defRPr/>
            </a:pPr>
            <a:endParaRPr lang="en-GB" altLang="en-US"/>
          </a:p>
        </p:txBody>
      </p:sp>
      <p:sp>
        <p:nvSpPr>
          <p:cNvPr id="12291" name="Rectangle 3">
            <a:extLst>
              <a:ext uri="{FF2B5EF4-FFF2-40B4-BE49-F238E27FC236}">
                <a16:creationId xmlns:a16="http://schemas.microsoft.com/office/drawing/2014/main" id="{32CB8993-917F-4785-8381-84013996F32C}"/>
              </a:ext>
            </a:extLst>
          </p:cNvPr>
          <p:cNvSpPr>
            <a:spLocks noGrp="1" noChangeArrowheads="1"/>
          </p:cNvSpPr>
          <p:nvPr>
            <p:ph type="dt" sz="quarter" idx="1"/>
          </p:nvPr>
        </p:nvSpPr>
        <p:spPr bwMode="auto">
          <a:xfrm>
            <a:off x="388620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b="1">
                <a:latin typeface="Times New Roman" panose="02020603050405020304" pitchFamily="18" charset="0"/>
              </a:defRPr>
            </a:lvl1pPr>
          </a:lstStyle>
          <a:p>
            <a:pPr>
              <a:defRPr/>
            </a:pPr>
            <a:endParaRPr lang="en-GB" altLang="en-US"/>
          </a:p>
        </p:txBody>
      </p:sp>
      <p:sp>
        <p:nvSpPr>
          <p:cNvPr id="12292" name="Rectangle 4">
            <a:extLst>
              <a:ext uri="{FF2B5EF4-FFF2-40B4-BE49-F238E27FC236}">
                <a16:creationId xmlns:a16="http://schemas.microsoft.com/office/drawing/2014/main" id="{57370893-5921-4FDB-A8E9-3D6FB65FD519}"/>
              </a:ext>
            </a:extLst>
          </p:cNvPr>
          <p:cNvSpPr>
            <a:spLocks noGrp="1" noChangeArrowheads="1"/>
          </p:cNvSpPr>
          <p:nvPr>
            <p:ph type="ftr" sz="quarter" idx="2"/>
          </p:nvPr>
        </p:nvSpPr>
        <p:spPr bwMode="auto">
          <a:xfrm>
            <a:off x="0" y="8686800"/>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b="1">
                <a:latin typeface="Times New Roman" panose="02020603050405020304" pitchFamily="18" charset="0"/>
              </a:defRPr>
            </a:lvl1pPr>
          </a:lstStyle>
          <a:p>
            <a:pPr>
              <a:defRPr/>
            </a:pPr>
            <a:endParaRPr lang="en-GB" altLang="en-US"/>
          </a:p>
        </p:txBody>
      </p:sp>
      <p:sp>
        <p:nvSpPr>
          <p:cNvPr id="12293" name="Rectangle 5">
            <a:extLst>
              <a:ext uri="{FF2B5EF4-FFF2-40B4-BE49-F238E27FC236}">
                <a16:creationId xmlns:a16="http://schemas.microsoft.com/office/drawing/2014/main" id="{02CD636C-5D01-4787-9E00-3A85C76AFBAF}"/>
              </a:ext>
            </a:extLst>
          </p:cNvPr>
          <p:cNvSpPr>
            <a:spLocks noGrp="1" noChangeArrowheads="1"/>
          </p:cNvSpPr>
          <p:nvPr>
            <p:ph type="sldNum" sz="quarter" idx="3"/>
          </p:nvPr>
        </p:nvSpPr>
        <p:spPr bwMode="auto">
          <a:xfrm>
            <a:off x="3886200" y="8686800"/>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b="1">
                <a:latin typeface="Times New Roman" panose="02020603050405020304" pitchFamily="18" charset="0"/>
              </a:defRPr>
            </a:lvl1pPr>
          </a:lstStyle>
          <a:p>
            <a:fld id="{2395B546-3E1D-402A-B1A8-70E5F8CE0C2E}" type="slidenum">
              <a:rPr lang="en-GB" altLang="en-US"/>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10AE6A6E-929B-4B62-B501-8DEF1FF17269}"/>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atin typeface="Times New Roman" panose="02020603050405020304" pitchFamily="18" charset="0"/>
              </a:defRPr>
            </a:lvl1pPr>
          </a:lstStyle>
          <a:p>
            <a:pPr>
              <a:defRPr/>
            </a:pPr>
            <a:endParaRPr lang="en-GB" altLang="en-US"/>
          </a:p>
        </p:txBody>
      </p:sp>
      <p:sp>
        <p:nvSpPr>
          <p:cNvPr id="37891" name="Rectangle 3">
            <a:extLst>
              <a:ext uri="{FF2B5EF4-FFF2-40B4-BE49-F238E27FC236}">
                <a16:creationId xmlns:a16="http://schemas.microsoft.com/office/drawing/2014/main" id="{18A105F6-CCE4-4FC8-AFD1-B6F6FF5F386C}"/>
              </a:ext>
            </a:extLst>
          </p:cNvPr>
          <p:cNvSpPr>
            <a:spLocks noGrp="1" noChangeArrowheads="1"/>
          </p:cNvSpPr>
          <p:nvPr>
            <p:ph type="dt" idx="1"/>
          </p:nvPr>
        </p:nvSpPr>
        <p:spPr bwMode="auto">
          <a:xfrm>
            <a:off x="388620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atin typeface="Times New Roman" panose="02020603050405020304" pitchFamily="18" charset="0"/>
              </a:defRPr>
            </a:lvl1pPr>
          </a:lstStyle>
          <a:p>
            <a:pPr>
              <a:defRPr/>
            </a:pPr>
            <a:endParaRPr lang="en-GB" altLang="en-US"/>
          </a:p>
        </p:txBody>
      </p:sp>
      <p:sp>
        <p:nvSpPr>
          <p:cNvPr id="3076" name="Rectangle 4">
            <a:extLst>
              <a:ext uri="{FF2B5EF4-FFF2-40B4-BE49-F238E27FC236}">
                <a16:creationId xmlns:a16="http://schemas.microsoft.com/office/drawing/2014/main" id="{EA333F6A-6472-447D-A98E-76B97ED3B438}"/>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7893" name="Rectangle 5">
            <a:extLst>
              <a:ext uri="{FF2B5EF4-FFF2-40B4-BE49-F238E27FC236}">
                <a16:creationId xmlns:a16="http://schemas.microsoft.com/office/drawing/2014/main" id="{2FB93F29-DBC8-40AB-B830-515AAE99095C}"/>
              </a:ext>
            </a:extLst>
          </p:cNvPr>
          <p:cNvSpPr>
            <a:spLocks noGrp="1" noChangeArrowheads="1"/>
          </p:cNvSpPr>
          <p:nvPr>
            <p:ph type="body" sz="quarter" idx="3"/>
          </p:nvPr>
        </p:nvSpPr>
        <p:spPr bwMode="auto">
          <a:xfrm>
            <a:off x="914400" y="4343400"/>
            <a:ext cx="50292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n-GB" altLang="en-US" noProof="0"/>
              <a:t>Click to edit Master text styles</a:t>
            </a:r>
          </a:p>
          <a:p>
            <a:pPr lvl="1"/>
            <a:r>
              <a:rPr lang="en-GB" altLang="en-US" noProof="0"/>
              <a:t>Second level</a:t>
            </a:r>
          </a:p>
          <a:p>
            <a:pPr lvl="2"/>
            <a:r>
              <a:rPr lang="en-GB" altLang="en-US" noProof="0"/>
              <a:t>Third level</a:t>
            </a:r>
          </a:p>
          <a:p>
            <a:pPr lvl="3"/>
            <a:r>
              <a:rPr lang="en-GB" altLang="en-US" noProof="0"/>
              <a:t>Fourth level</a:t>
            </a:r>
          </a:p>
          <a:p>
            <a:pPr lvl="4"/>
            <a:r>
              <a:rPr lang="en-GB" altLang="en-US" noProof="0"/>
              <a:t>Fifth level</a:t>
            </a:r>
          </a:p>
        </p:txBody>
      </p:sp>
      <p:sp>
        <p:nvSpPr>
          <p:cNvPr id="37894" name="Rectangle 6">
            <a:extLst>
              <a:ext uri="{FF2B5EF4-FFF2-40B4-BE49-F238E27FC236}">
                <a16:creationId xmlns:a16="http://schemas.microsoft.com/office/drawing/2014/main" id="{9EAC7E38-A511-437B-AA38-9C029D6669A6}"/>
              </a:ext>
            </a:extLst>
          </p:cNvPr>
          <p:cNvSpPr>
            <a:spLocks noGrp="1" noChangeArrowheads="1"/>
          </p:cNvSpPr>
          <p:nvPr>
            <p:ph type="ftr" sz="quarter" idx="4"/>
          </p:nvPr>
        </p:nvSpPr>
        <p:spPr bwMode="auto">
          <a:xfrm>
            <a:off x="0" y="8686800"/>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atin typeface="Times New Roman" panose="02020603050405020304" pitchFamily="18" charset="0"/>
              </a:defRPr>
            </a:lvl1pPr>
          </a:lstStyle>
          <a:p>
            <a:pPr>
              <a:defRPr/>
            </a:pPr>
            <a:endParaRPr lang="en-GB" altLang="en-US"/>
          </a:p>
        </p:txBody>
      </p:sp>
      <p:sp>
        <p:nvSpPr>
          <p:cNvPr id="37895" name="Rectangle 7">
            <a:extLst>
              <a:ext uri="{FF2B5EF4-FFF2-40B4-BE49-F238E27FC236}">
                <a16:creationId xmlns:a16="http://schemas.microsoft.com/office/drawing/2014/main" id="{A1C2B7DB-864C-4AE3-954B-ECA3B825FE27}"/>
              </a:ext>
            </a:extLst>
          </p:cNvPr>
          <p:cNvSpPr>
            <a:spLocks noGrp="1" noChangeArrowheads="1"/>
          </p:cNvSpPr>
          <p:nvPr>
            <p:ph type="sldNum" sz="quarter" idx="5"/>
          </p:nvPr>
        </p:nvSpPr>
        <p:spPr bwMode="auto">
          <a:xfrm>
            <a:off x="3886200" y="8686800"/>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latin typeface="Times New Roman" panose="02020603050405020304" pitchFamily="18" charset="0"/>
              </a:defRPr>
            </a:lvl1pPr>
          </a:lstStyle>
          <a:p>
            <a:fld id="{9D11F557-E5ED-4930-A6F9-D19A43B2CE7C}" type="slidenum">
              <a:rPr lang="en-GB" altLang="en-US"/>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57350" y="4464028"/>
            <a:ext cx="6858000" cy="1194650"/>
          </a:xfrm>
        </p:spPr>
        <p:txBody>
          <a:bodyPr wrap="none" anchor="t"/>
          <a:lstStyle>
            <a:lvl1pPr algn="r">
              <a:defRPr sz="7200" b="0" spc="-225">
                <a:gradFill flip="none" rotWithShape="1">
                  <a:gsLst>
                    <a:gs pos="32000">
                      <a:schemeClr val="tx1">
                        <a:lumMod val="89000"/>
                      </a:schemeClr>
                    </a:gs>
                    <a:gs pos="100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1657349" y="3829878"/>
            <a:ext cx="6858000" cy="618523"/>
          </a:xfrm>
        </p:spPr>
        <p:txBody>
          <a:bodyPr anchor="b"/>
          <a:lstStyle>
            <a:lvl1pPr marL="0" indent="0" algn="r">
              <a:buNone/>
              <a:defRPr sz="24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46823031-E2C2-4063-9741-9B3180904C05}"/>
              </a:ext>
            </a:extLst>
          </p:cNvPr>
          <p:cNvSpPr>
            <a:spLocks noGrp="1"/>
          </p:cNvSpPr>
          <p:nvPr>
            <p:ph type="dt" sz="half" idx="10"/>
          </p:nvPr>
        </p:nvSpPr>
        <p:spPr/>
        <p:txBody>
          <a:bodyPr/>
          <a:lstStyle>
            <a:lvl1pPr>
              <a:defRPr/>
            </a:lvl1pPr>
          </a:lstStyle>
          <a:p>
            <a:pPr>
              <a:defRPr/>
            </a:pPr>
            <a:endParaRPr lang="en-GB" altLang="en-US"/>
          </a:p>
        </p:txBody>
      </p:sp>
      <p:sp>
        <p:nvSpPr>
          <p:cNvPr id="5" name="Footer Placeholder 4">
            <a:extLst>
              <a:ext uri="{FF2B5EF4-FFF2-40B4-BE49-F238E27FC236}">
                <a16:creationId xmlns:a16="http://schemas.microsoft.com/office/drawing/2014/main" id="{3E5329B1-A91A-4BED-B122-80864573B36A}"/>
              </a:ext>
            </a:extLst>
          </p:cNvPr>
          <p:cNvSpPr>
            <a:spLocks noGrp="1"/>
          </p:cNvSpPr>
          <p:nvPr>
            <p:ph type="ftr" sz="quarter" idx="11"/>
          </p:nvPr>
        </p:nvSpPr>
        <p:spPr/>
        <p:txBody>
          <a:bodyPr/>
          <a:lstStyle>
            <a:lvl1pPr>
              <a:defRPr/>
            </a:lvl1pPr>
          </a:lstStyle>
          <a:p>
            <a:pPr>
              <a:defRPr/>
            </a:pPr>
            <a:endParaRPr lang="en-GB" altLang="en-US"/>
          </a:p>
        </p:txBody>
      </p:sp>
      <p:sp>
        <p:nvSpPr>
          <p:cNvPr id="6" name="Slide Number Placeholder 5">
            <a:extLst>
              <a:ext uri="{FF2B5EF4-FFF2-40B4-BE49-F238E27FC236}">
                <a16:creationId xmlns:a16="http://schemas.microsoft.com/office/drawing/2014/main" id="{E9484764-9CD9-4112-A88D-F1DD0C09226A}"/>
              </a:ext>
            </a:extLst>
          </p:cNvPr>
          <p:cNvSpPr>
            <a:spLocks noGrp="1"/>
          </p:cNvSpPr>
          <p:nvPr>
            <p:ph type="sldNum" sz="quarter" idx="12"/>
          </p:nvPr>
        </p:nvSpPr>
        <p:spPr/>
        <p:txBody>
          <a:bodyPr/>
          <a:lstStyle>
            <a:lvl1pPr>
              <a:defRPr/>
            </a:lvl1pPr>
          </a:lstStyle>
          <a:p>
            <a:fld id="{5EC62519-86E1-43F2-BDD3-2D0E1C1C7AAB}" type="slidenum">
              <a:rPr lang="en-GB" altLang="en-US"/>
              <a:pPr/>
              <a:t>‹#›</a:t>
            </a:fld>
            <a:endParaRPr lang="en-GB" altLang="en-US"/>
          </a:p>
        </p:txBody>
      </p:sp>
    </p:spTree>
    <p:extLst>
      <p:ext uri="{BB962C8B-B14F-4D97-AF65-F5344CB8AC3E}">
        <p14:creationId xmlns:p14="http://schemas.microsoft.com/office/powerpoint/2010/main" val="41883261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367161"/>
            <a:ext cx="7886700" cy="819355"/>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29841" y="987426"/>
            <a:ext cx="7886700" cy="337973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29841" y="5186516"/>
            <a:ext cx="7885509" cy="682472"/>
          </a:xfrm>
        </p:spPr>
        <p:txBody>
          <a:bodyPr/>
          <a:lstStyle>
            <a:lvl1pPr marL="0" indent="0">
              <a:buNone/>
              <a:defRPr sz="12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73CBD4B4-DB04-4876-916B-A4FC33D7CB73}"/>
              </a:ext>
            </a:extLst>
          </p:cNvPr>
          <p:cNvSpPr>
            <a:spLocks noGrp="1"/>
          </p:cNvSpPr>
          <p:nvPr>
            <p:ph type="dt" sz="half" idx="10"/>
          </p:nvPr>
        </p:nvSpPr>
        <p:spPr/>
        <p:txBody>
          <a:bodyPr/>
          <a:lstStyle>
            <a:lvl1pPr>
              <a:defRPr/>
            </a:lvl1pPr>
          </a:lstStyle>
          <a:p>
            <a:pPr>
              <a:defRPr/>
            </a:pPr>
            <a:endParaRPr lang="en-GB" altLang="en-US"/>
          </a:p>
        </p:txBody>
      </p:sp>
      <p:sp>
        <p:nvSpPr>
          <p:cNvPr id="6" name="Footer Placeholder 4">
            <a:extLst>
              <a:ext uri="{FF2B5EF4-FFF2-40B4-BE49-F238E27FC236}">
                <a16:creationId xmlns:a16="http://schemas.microsoft.com/office/drawing/2014/main" id="{D7A3ABB5-30FB-4C98-B5A3-98E81E9FCB17}"/>
              </a:ext>
            </a:extLst>
          </p:cNvPr>
          <p:cNvSpPr>
            <a:spLocks noGrp="1"/>
          </p:cNvSpPr>
          <p:nvPr>
            <p:ph type="ftr" sz="quarter" idx="11"/>
          </p:nvPr>
        </p:nvSpPr>
        <p:spPr/>
        <p:txBody>
          <a:bodyPr/>
          <a:lstStyle>
            <a:lvl1pPr>
              <a:defRPr/>
            </a:lvl1pPr>
          </a:lstStyle>
          <a:p>
            <a:pPr>
              <a:defRPr/>
            </a:pPr>
            <a:endParaRPr lang="en-GB" altLang="en-US"/>
          </a:p>
        </p:txBody>
      </p:sp>
      <p:sp>
        <p:nvSpPr>
          <p:cNvPr id="7" name="Slide Number Placeholder 5">
            <a:extLst>
              <a:ext uri="{FF2B5EF4-FFF2-40B4-BE49-F238E27FC236}">
                <a16:creationId xmlns:a16="http://schemas.microsoft.com/office/drawing/2014/main" id="{10DA0F75-242A-4D19-B523-40B66F778EC8}"/>
              </a:ext>
            </a:extLst>
          </p:cNvPr>
          <p:cNvSpPr>
            <a:spLocks noGrp="1"/>
          </p:cNvSpPr>
          <p:nvPr>
            <p:ph type="sldNum" sz="quarter" idx="12"/>
          </p:nvPr>
        </p:nvSpPr>
        <p:spPr/>
        <p:txBody>
          <a:bodyPr/>
          <a:lstStyle>
            <a:lvl1pPr>
              <a:defRPr/>
            </a:lvl1pPr>
          </a:lstStyle>
          <a:p>
            <a:fld id="{E9921BA2-C521-48DA-86F8-F047DDA79F75}" type="slidenum">
              <a:rPr lang="en-GB" altLang="en-US"/>
              <a:pPr/>
              <a:t>‹#›</a:t>
            </a:fld>
            <a:endParaRPr lang="en-GB" altLang="en-US"/>
          </a:p>
        </p:txBody>
      </p:sp>
    </p:spTree>
    <p:extLst>
      <p:ext uri="{BB962C8B-B14F-4D97-AF65-F5344CB8AC3E}">
        <p14:creationId xmlns:p14="http://schemas.microsoft.com/office/powerpoint/2010/main" val="1048239155"/>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3534344"/>
          </a:xfrm>
        </p:spPr>
        <p:txBody>
          <a:bodyPr/>
          <a:lstStyle>
            <a:lvl1pPr>
              <a:defRPr sz="2400"/>
            </a:lvl1pPr>
          </a:lstStyle>
          <a:p>
            <a:r>
              <a:rPr lang="en-US"/>
              <a:t>Click to edit Master title style</a:t>
            </a:r>
            <a:endParaRPr lang="en-US" dirty="0"/>
          </a:p>
        </p:txBody>
      </p:sp>
      <p:sp>
        <p:nvSpPr>
          <p:cNvPr id="4" name="Text Placeholder 3"/>
          <p:cNvSpPr>
            <a:spLocks noGrp="1"/>
          </p:cNvSpPr>
          <p:nvPr>
            <p:ph type="body" sz="half" idx="2"/>
          </p:nvPr>
        </p:nvSpPr>
        <p:spPr>
          <a:xfrm>
            <a:off x="629841" y="4489399"/>
            <a:ext cx="7885509" cy="1501826"/>
          </a:xfrm>
        </p:spPr>
        <p:txBody>
          <a:bodyPr anchor="ct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2808169E-2863-45B8-8BBD-E95CF71F7154}"/>
              </a:ext>
            </a:extLst>
          </p:cNvPr>
          <p:cNvSpPr>
            <a:spLocks noGrp="1"/>
          </p:cNvSpPr>
          <p:nvPr>
            <p:ph type="dt" sz="half" idx="10"/>
          </p:nvPr>
        </p:nvSpPr>
        <p:spPr/>
        <p:txBody>
          <a:bodyPr/>
          <a:lstStyle>
            <a:lvl1pPr>
              <a:defRPr/>
            </a:lvl1pPr>
          </a:lstStyle>
          <a:p>
            <a:pPr>
              <a:defRPr/>
            </a:pPr>
            <a:endParaRPr lang="en-GB" altLang="en-US"/>
          </a:p>
        </p:txBody>
      </p:sp>
      <p:sp>
        <p:nvSpPr>
          <p:cNvPr id="6" name="Footer Placeholder 4">
            <a:extLst>
              <a:ext uri="{FF2B5EF4-FFF2-40B4-BE49-F238E27FC236}">
                <a16:creationId xmlns:a16="http://schemas.microsoft.com/office/drawing/2014/main" id="{2BC767CD-31C1-4A9F-8EF8-75FDCE4631C9}"/>
              </a:ext>
            </a:extLst>
          </p:cNvPr>
          <p:cNvSpPr>
            <a:spLocks noGrp="1"/>
          </p:cNvSpPr>
          <p:nvPr>
            <p:ph type="ftr" sz="quarter" idx="11"/>
          </p:nvPr>
        </p:nvSpPr>
        <p:spPr/>
        <p:txBody>
          <a:bodyPr/>
          <a:lstStyle>
            <a:lvl1pPr>
              <a:defRPr/>
            </a:lvl1pPr>
          </a:lstStyle>
          <a:p>
            <a:pPr>
              <a:defRPr/>
            </a:pPr>
            <a:endParaRPr lang="en-GB" altLang="en-US"/>
          </a:p>
        </p:txBody>
      </p:sp>
      <p:sp>
        <p:nvSpPr>
          <p:cNvPr id="7" name="Slide Number Placeholder 5">
            <a:extLst>
              <a:ext uri="{FF2B5EF4-FFF2-40B4-BE49-F238E27FC236}">
                <a16:creationId xmlns:a16="http://schemas.microsoft.com/office/drawing/2014/main" id="{DDB2760F-4012-480C-8B8D-C5F0CCB6BD58}"/>
              </a:ext>
            </a:extLst>
          </p:cNvPr>
          <p:cNvSpPr>
            <a:spLocks noGrp="1"/>
          </p:cNvSpPr>
          <p:nvPr>
            <p:ph type="sldNum" sz="quarter" idx="12"/>
          </p:nvPr>
        </p:nvSpPr>
        <p:spPr/>
        <p:txBody>
          <a:bodyPr/>
          <a:lstStyle>
            <a:lvl1pPr>
              <a:defRPr/>
            </a:lvl1pPr>
          </a:lstStyle>
          <a:p>
            <a:fld id="{066E3E70-AD8A-4EEC-8C3D-F17018C9AD65}" type="slidenum">
              <a:rPr lang="en-GB" altLang="en-US"/>
              <a:pPr/>
              <a:t>‹#›</a:t>
            </a:fld>
            <a:endParaRPr lang="en-GB" altLang="en-US"/>
          </a:p>
        </p:txBody>
      </p:sp>
    </p:spTree>
    <p:extLst>
      <p:ext uri="{BB962C8B-B14F-4D97-AF65-F5344CB8AC3E}">
        <p14:creationId xmlns:p14="http://schemas.microsoft.com/office/powerpoint/2010/main" val="1692543515"/>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549E036-C59D-4025-8B2A-A9BC62F1E0AE}"/>
              </a:ext>
            </a:extLst>
          </p:cNvPr>
          <p:cNvSpPr txBox="1"/>
          <p:nvPr/>
        </p:nvSpPr>
        <p:spPr>
          <a:xfrm>
            <a:off x="833438" y="787400"/>
            <a:ext cx="457200" cy="584200"/>
          </a:xfrm>
          <a:prstGeom prst="rect">
            <a:avLst/>
          </a:prstGeom>
        </p:spPr>
        <p:txBody>
          <a:bodyPr lIns="68580" tIns="34290" rIns="68580" bIns="34290"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defRPr/>
            </a:pPr>
            <a:r>
              <a:rPr lang="en-US" sz="6000" dirty="0">
                <a:effectLst/>
              </a:rPr>
              <a:t>“</a:t>
            </a:r>
          </a:p>
        </p:txBody>
      </p:sp>
      <p:sp>
        <p:nvSpPr>
          <p:cNvPr id="6" name="TextBox 5">
            <a:extLst>
              <a:ext uri="{FF2B5EF4-FFF2-40B4-BE49-F238E27FC236}">
                <a16:creationId xmlns:a16="http://schemas.microsoft.com/office/drawing/2014/main" id="{B5F0FDA7-C412-402B-90D5-5FC57E7A4751}"/>
              </a:ext>
            </a:extLst>
          </p:cNvPr>
          <p:cNvSpPr txBox="1"/>
          <p:nvPr/>
        </p:nvSpPr>
        <p:spPr>
          <a:xfrm>
            <a:off x="7827963" y="2743200"/>
            <a:ext cx="457200" cy="584200"/>
          </a:xfrm>
          <a:prstGeom prst="rect">
            <a:avLst/>
          </a:prstGeom>
        </p:spPr>
        <p:txBody>
          <a:bodyPr lIns="68580" tIns="34290" rIns="68580" bIns="34290"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a:defRPr/>
            </a:pPr>
            <a:r>
              <a:rPr lang="en-US" sz="6000" dirty="0">
                <a:effectLst/>
              </a:rPr>
              <a:t>”</a:t>
            </a:r>
          </a:p>
        </p:txBody>
      </p:sp>
      <p:sp>
        <p:nvSpPr>
          <p:cNvPr id="2" name="Title 1"/>
          <p:cNvSpPr>
            <a:spLocks noGrp="1"/>
          </p:cNvSpPr>
          <p:nvPr>
            <p:ph type="title"/>
          </p:nvPr>
        </p:nvSpPr>
        <p:spPr>
          <a:xfrm>
            <a:off x="1084659" y="365125"/>
            <a:ext cx="6977064" cy="2992904"/>
          </a:xfrm>
        </p:spPr>
        <p:txBody>
          <a:bodyPr/>
          <a:lstStyle>
            <a:lvl1pPr>
              <a:defRPr sz="33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365557"/>
            <a:ext cx="6564224" cy="548968"/>
          </a:xfrm>
        </p:spPr>
        <p:txBody>
          <a:bodyPr anchor="t"/>
          <a:lstStyle>
            <a:lvl1pPr marL="0" indent="0">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4" name="Text Placeholder 3"/>
          <p:cNvSpPr>
            <a:spLocks noGrp="1"/>
          </p:cNvSpPr>
          <p:nvPr>
            <p:ph type="body" sz="half" idx="2"/>
          </p:nvPr>
        </p:nvSpPr>
        <p:spPr>
          <a:xfrm>
            <a:off x="628650" y="4501729"/>
            <a:ext cx="7884318" cy="1489496"/>
          </a:xfrm>
        </p:spPr>
        <p:txBody>
          <a:bodyPr anchor="ct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7" name="Date Placeholder 4">
            <a:extLst>
              <a:ext uri="{FF2B5EF4-FFF2-40B4-BE49-F238E27FC236}">
                <a16:creationId xmlns:a16="http://schemas.microsoft.com/office/drawing/2014/main" id="{576CAC05-B74D-4C53-A665-4EA78F0A4F78}"/>
              </a:ext>
            </a:extLst>
          </p:cNvPr>
          <p:cNvSpPr>
            <a:spLocks noGrp="1"/>
          </p:cNvSpPr>
          <p:nvPr>
            <p:ph type="dt" sz="half" idx="14"/>
          </p:nvPr>
        </p:nvSpPr>
        <p:spPr/>
        <p:txBody>
          <a:bodyPr/>
          <a:lstStyle>
            <a:lvl1pPr>
              <a:defRPr/>
            </a:lvl1pPr>
          </a:lstStyle>
          <a:p>
            <a:pPr>
              <a:defRPr/>
            </a:pPr>
            <a:endParaRPr lang="en-GB" altLang="en-US"/>
          </a:p>
        </p:txBody>
      </p:sp>
      <p:sp>
        <p:nvSpPr>
          <p:cNvPr id="8" name="Footer Placeholder 5">
            <a:extLst>
              <a:ext uri="{FF2B5EF4-FFF2-40B4-BE49-F238E27FC236}">
                <a16:creationId xmlns:a16="http://schemas.microsoft.com/office/drawing/2014/main" id="{B03827DA-0D59-4497-8287-090252D3230D}"/>
              </a:ext>
            </a:extLst>
          </p:cNvPr>
          <p:cNvSpPr>
            <a:spLocks noGrp="1"/>
          </p:cNvSpPr>
          <p:nvPr>
            <p:ph type="ftr" sz="quarter" idx="15"/>
          </p:nvPr>
        </p:nvSpPr>
        <p:spPr/>
        <p:txBody>
          <a:bodyPr/>
          <a:lstStyle>
            <a:lvl1pPr>
              <a:defRPr/>
            </a:lvl1pPr>
          </a:lstStyle>
          <a:p>
            <a:pPr>
              <a:defRPr/>
            </a:pPr>
            <a:endParaRPr lang="en-GB" altLang="en-US"/>
          </a:p>
        </p:txBody>
      </p:sp>
      <p:sp>
        <p:nvSpPr>
          <p:cNvPr id="9" name="Slide Number Placeholder 6">
            <a:extLst>
              <a:ext uri="{FF2B5EF4-FFF2-40B4-BE49-F238E27FC236}">
                <a16:creationId xmlns:a16="http://schemas.microsoft.com/office/drawing/2014/main" id="{CFC03E8E-DB28-4BC2-BD54-33892EB724C4}"/>
              </a:ext>
            </a:extLst>
          </p:cNvPr>
          <p:cNvSpPr>
            <a:spLocks noGrp="1"/>
          </p:cNvSpPr>
          <p:nvPr>
            <p:ph type="sldNum" sz="quarter" idx="16"/>
          </p:nvPr>
        </p:nvSpPr>
        <p:spPr/>
        <p:txBody>
          <a:bodyPr/>
          <a:lstStyle>
            <a:lvl1pPr>
              <a:defRPr/>
            </a:lvl1pPr>
          </a:lstStyle>
          <a:p>
            <a:fld id="{F396D94F-519B-4497-A1D3-E59CD62C54CD}" type="slidenum">
              <a:rPr lang="en-GB" altLang="en-US"/>
              <a:pPr/>
              <a:t>‹#›</a:t>
            </a:fld>
            <a:endParaRPr lang="en-GB" altLang="en-US"/>
          </a:p>
        </p:txBody>
      </p:sp>
    </p:spTree>
    <p:extLst>
      <p:ext uri="{BB962C8B-B14F-4D97-AF65-F5344CB8AC3E}">
        <p14:creationId xmlns:p14="http://schemas.microsoft.com/office/powerpoint/2010/main" val="2491272803"/>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29841" y="2326968"/>
            <a:ext cx="7886700" cy="2511835"/>
          </a:xfrm>
        </p:spPr>
        <p:txBody>
          <a:bodyPr anchor="b"/>
          <a:lstStyle>
            <a:lvl1pPr>
              <a:defRPr sz="4050"/>
            </a:lvl1pPr>
          </a:lstStyle>
          <a:p>
            <a:r>
              <a:rPr lang="en-US"/>
              <a:t>Click to edit Master title style</a:t>
            </a:r>
            <a:endParaRPr lang="en-US" dirty="0"/>
          </a:p>
        </p:txBody>
      </p:sp>
      <p:sp>
        <p:nvSpPr>
          <p:cNvPr id="4" name="Text Placeholder 3"/>
          <p:cNvSpPr>
            <a:spLocks noGrp="1"/>
          </p:cNvSpPr>
          <p:nvPr>
            <p:ph type="body" sz="half" idx="2"/>
          </p:nvPr>
        </p:nvSpPr>
        <p:spPr>
          <a:xfrm>
            <a:off x="629841" y="4850581"/>
            <a:ext cx="7885509" cy="1140644"/>
          </a:xfrm>
        </p:spPr>
        <p:txBody>
          <a:bodyPr anchor="t"/>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225F6117-33E8-415A-8BA9-0C0185FCB83D}"/>
              </a:ext>
            </a:extLst>
          </p:cNvPr>
          <p:cNvSpPr>
            <a:spLocks noGrp="1"/>
          </p:cNvSpPr>
          <p:nvPr>
            <p:ph type="dt" sz="half" idx="10"/>
          </p:nvPr>
        </p:nvSpPr>
        <p:spPr/>
        <p:txBody>
          <a:bodyPr/>
          <a:lstStyle>
            <a:lvl1pPr>
              <a:defRPr/>
            </a:lvl1pPr>
          </a:lstStyle>
          <a:p>
            <a:pPr>
              <a:defRPr/>
            </a:pPr>
            <a:endParaRPr lang="en-GB" altLang="en-US"/>
          </a:p>
        </p:txBody>
      </p:sp>
      <p:sp>
        <p:nvSpPr>
          <p:cNvPr id="6" name="Footer Placeholder 4">
            <a:extLst>
              <a:ext uri="{FF2B5EF4-FFF2-40B4-BE49-F238E27FC236}">
                <a16:creationId xmlns:a16="http://schemas.microsoft.com/office/drawing/2014/main" id="{ADAFC560-F8A0-4168-9666-891F60E6D7EB}"/>
              </a:ext>
            </a:extLst>
          </p:cNvPr>
          <p:cNvSpPr>
            <a:spLocks noGrp="1"/>
          </p:cNvSpPr>
          <p:nvPr>
            <p:ph type="ftr" sz="quarter" idx="11"/>
          </p:nvPr>
        </p:nvSpPr>
        <p:spPr/>
        <p:txBody>
          <a:bodyPr/>
          <a:lstStyle>
            <a:lvl1pPr>
              <a:defRPr/>
            </a:lvl1pPr>
          </a:lstStyle>
          <a:p>
            <a:pPr>
              <a:defRPr/>
            </a:pPr>
            <a:endParaRPr lang="en-GB" altLang="en-US"/>
          </a:p>
        </p:txBody>
      </p:sp>
      <p:sp>
        <p:nvSpPr>
          <p:cNvPr id="7" name="Slide Number Placeholder 5">
            <a:extLst>
              <a:ext uri="{FF2B5EF4-FFF2-40B4-BE49-F238E27FC236}">
                <a16:creationId xmlns:a16="http://schemas.microsoft.com/office/drawing/2014/main" id="{4221BD49-D3CD-4AFE-93D0-B2C8836BCE80}"/>
              </a:ext>
            </a:extLst>
          </p:cNvPr>
          <p:cNvSpPr>
            <a:spLocks noGrp="1"/>
          </p:cNvSpPr>
          <p:nvPr>
            <p:ph type="sldNum" sz="quarter" idx="12"/>
          </p:nvPr>
        </p:nvSpPr>
        <p:spPr/>
        <p:txBody>
          <a:bodyPr/>
          <a:lstStyle>
            <a:lvl1pPr>
              <a:defRPr/>
            </a:lvl1pPr>
          </a:lstStyle>
          <a:p>
            <a:fld id="{ACCB1317-2B41-4A4D-93D2-9C4ECC02F465}" type="slidenum">
              <a:rPr lang="en-GB" altLang="en-US"/>
              <a:pPr/>
              <a:t>‹#›</a:t>
            </a:fld>
            <a:endParaRPr lang="en-GB" altLang="en-US"/>
          </a:p>
        </p:txBody>
      </p:sp>
    </p:spTree>
    <p:extLst>
      <p:ext uri="{BB962C8B-B14F-4D97-AF65-F5344CB8AC3E}">
        <p14:creationId xmlns:p14="http://schemas.microsoft.com/office/powerpoint/2010/main" val="79055228"/>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628650" y="365126"/>
            <a:ext cx="7886700"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1002961" y="1885950"/>
            <a:ext cx="2210150" cy="576262"/>
          </a:xfrm>
        </p:spPr>
        <p:txBody>
          <a:bodyPr anchor="b">
            <a:noAutofit/>
          </a:bodyPr>
          <a:lstStyle>
            <a:lvl1pPr marL="0" indent="0">
              <a:buNone/>
              <a:defRPr sz="18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8" name="Text Placeholder 3"/>
          <p:cNvSpPr>
            <a:spLocks noGrp="1"/>
          </p:cNvSpPr>
          <p:nvPr>
            <p:ph type="body" sz="half" idx="15"/>
          </p:nvPr>
        </p:nvSpPr>
        <p:spPr>
          <a:xfrm>
            <a:off x="1017598" y="2571750"/>
            <a:ext cx="2195513" cy="3589338"/>
          </a:xfrm>
        </p:spPr>
        <p:txBody>
          <a:bodyPr anchor="t"/>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9" name="Text Placeholder 4"/>
          <p:cNvSpPr>
            <a:spLocks noGrp="1"/>
          </p:cNvSpPr>
          <p:nvPr>
            <p:ph type="body" sz="quarter" idx="3"/>
          </p:nvPr>
        </p:nvSpPr>
        <p:spPr>
          <a:xfrm>
            <a:off x="3440996" y="1885950"/>
            <a:ext cx="2202181" cy="576262"/>
          </a:xfrm>
        </p:spPr>
        <p:txBody>
          <a:bodyPr anchor="b">
            <a:noAutofit/>
          </a:bodyPr>
          <a:lstStyle>
            <a:lvl1pPr>
              <a:buNone/>
              <a:defRPr lang="en-US" sz="18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lvl="0"/>
            <a:r>
              <a:rPr lang="en-US"/>
              <a:t>Click to edit Master text styles</a:t>
            </a:r>
          </a:p>
        </p:txBody>
      </p:sp>
      <p:sp>
        <p:nvSpPr>
          <p:cNvPr id="10" name="Text Placeholder 3"/>
          <p:cNvSpPr>
            <a:spLocks noGrp="1"/>
          </p:cNvSpPr>
          <p:nvPr>
            <p:ph type="body" sz="half" idx="16"/>
          </p:nvPr>
        </p:nvSpPr>
        <p:spPr>
          <a:xfrm>
            <a:off x="3433081" y="2571750"/>
            <a:ext cx="2210096" cy="3589338"/>
          </a:xfrm>
        </p:spPr>
        <p:txBody>
          <a:bodyPr anchor="t"/>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11" name="Text Placeholder 4"/>
          <p:cNvSpPr>
            <a:spLocks noGrp="1"/>
          </p:cNvSpPr>
          <p:nvPr>
            <p:ph type="body" sz="quarter" idx="13"/>
          </p:nvPr>
        </p:nvSpPr>
        <p:spPr>
          <a:xfrm>
            <a:off x="5871777" y="1885950"/>
            <a:ext cx="2199085" cy="576262"/>
          </a:xfrm>
        </p:spPr>
        <p:txBody>
          <a:bodyPr anchor="b">
            <a:noAutofit/>
          </a:bodyPr>
          <a:lstStyle>
            <a:lvl1pPr>
              <a:buNone/>
              <a:defRPr lang="en-US" sz="18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lvl="0"/>
            <a:r>
              <a:rPr lang="en-US"/>
              <a:t>Click to edit Master text styles</a:t>
            </a:r>
          </a:p>
        </p:txBody>
      </p:sp>
      <p:sp>
        <p:nvSpPr>
          <p:cNvPr id="12" name="Text Placeholder 3"/>
          <p:cNvSpPr>
            <a:spLocks noGrp="1"/>
          </p:cNvSpPr>
          <p:nvPr>
            <p:ph type="body" sz="half" idx="17"/>
          </p:nvPr>
        </p:nvSpPr>
        <p:spPr>
          <a:xfrm>
            <a:off x="5871777" y="2571750"/>
            <a:ext cx="2199085" cy="3589338"/>
          </a:xfrm>
        </p:spPr>
        <p:txBody>
          <a:bodyPr anchor="t"/>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13" name="Date Placeholder 3">
            <a:extLst>
              <a:ext uri="{FF2B5EF4-FFF2-40B4-BE49-F238E27FC236}">
                <a16:creationId xmlns:a16="http://schemas.microsoft.com/office/drawing/2014/main" id="{E6D14220-F4D8-408C-AE44-2DA37FA34DA9}"/>
              </a:ext>
            </a:extLst>
          </p:cNvPr>
          <p:cNvSpPr>
            <a:spLocks noGrp="1"/>
          </p:cNvSpPr>
          <p:nvPr>
            <p:ph type="dt" sz="half" idx="18"/>
          </p:nvPr>
        </p:nvSpPr>
        <p:spPr/>
        <p:txBody>
          <a:bodyPr/>
          <a:lstStyle>
            <a:lvl1pPr>
              <a:defRPr/>
            </a:lvl1pPr>
          </a:lstStyle>
          <a:p>
            <a:pPr>
              <a:defRPr/>
            </a:pPr>
            <a:endParaRPr lang="en-GB" altLang="en-US"/>
          </a:p>
        </p:txBody>
      </p:sp>
      <p:sp>
        <p:nvSpPr>
          <p:cNvPr id="14" name="Footer Placeholder 4">
            <a:extLst>
              <a:ext uri="{FF2B5EF4-FFF2-40B4-BE49-F238E27FC236}">
                <a16:creationId xmlns:a16="http://schemas.microsoft.com/office/drawing/2014/main" id="{67FD98C9-12B9-4D97-8C9C-63D6A798B136}"/>
              </a:ext>
            </a:extLst>
          </p:cNvPr>
          <p:cNvSpPr>
            <a:spLocks noGrp="1"/>
          </p:cNvSpPr>
          <p:nvPr>
            <p:ph type="ftr" sz="quarter" idx="19"/>
          </p:nvPr>
        </p:nvSpPr>
        <p:spPr/>
        <p:txBody>
          <a:bodyPr/>
          <a:lstStyle>
            <a:lvl1pPr>
              <a:defRPr/>
            </a:lvl1pPr>
          </a:lstStyle>
          <a:p>
            <a:pPr>
              <a:defRPr/>
            </a:pPr>
            <a:endParaRPr lang="en-GB" altLang="en-US"/>
          </a:p>
        </p:txBody>
      </p:sp>
      <p:sp>
        <p:nvSpPr>
          <p:cNvPr id="16" name="Slide Number Placeholder 5">
            <a:extLst>
              <a:ext uri="{FF2B5EF4-FFF2-40B4-BE49-F238E27FC236}">
                <a16:creationId xmlns:a16="http://schemas.microsoft.com/office/drawing/2014/main" id="{BBF2F6C5-3185-4D83-A017-DEDCDB05974B}"/>
              </a:ext>
            </a:extLst>
          </p:cNvPr>
          <p:cNvSpPr>
            <a:spLocks noGrp="1"/>
          </p:cNvSpPr>
          <p:nvPr>
            <p:ph type="sldNum" sz="quarter" idx="20"/>
          </p:nvPr>
        </p:nvSpPr>
        <p:spPr/>
        <p:txBody>
          <a:bodyPr/>
          <a:lstStyle>
            <a:lvl1pPr>
              <a:defRPr/>
            </a:lvl1pPr>
          </a:lstStyle>
          <a:p>
            <a:fld id="{483F89A4-F8F2-4803-9D82-327D931B8CF4}" type="slidenum">
              <a:rPr lang="en-GB" altLang="en-US"/>
              <a:pPr/>
              <a:t>‹#›</a:t>
            </a:fld>
            <a:endParaRPr lang="en-GB" altLang="en-US"/>
          </a:p>
        </p:txBody>
      </p:sp>
    </p:spTree>
    <p:extLst>
      <p:ext uri="{BB962C8B-B14F-4D97-AF65-F5344CB8AC3E}">
        <p14:creationId xmlns:p14="http://schemas.microsoft.com/office/powerpoint/2010/main" val="70028695"/>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628650" y="365126"/>
            <a:ext cx="7886700"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99064" y="4297503"/>
            <a:ext cx="2205038"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0" name="Picture Placeholder 2"/>
          <p:cNvSpPr>
            <a:spLocks noGrp="1" noChangeAspect="1"/>
          </p:cNvSpPr>
          <p:nvPr>
            <p:ph type="pic" idx="15"/>
          </p:nvPr>
        </p:nvSpPr>
        <p:spPr>
          <a:xfrm>
            <a:off x="999064" y="2256354"/>
            <a:ext cx="2205038" cy="1524000"/>
          </a:xfrm>
          <a:prstGeom prst="roundRect">
            <a:avLst>
              <a:gd name="adj" fmla="val 1858"/>
            </a:avLst>
          </a:prstGeom>
          <a:effectLst>
            <a:outerShdw blurRad="50800" dist="50800" dir="5400000" algn="tl" rotWithShape="0">
              <a:srgbClr val="000000">
                <a:alpha val="43000"/>
              </a:srgbClr>
            </a:outerShdw>
          </a:effectLst>
        </p:spPr>
        <p:txBody>
          <a:bodyPr anchor="t"/>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en-US" noProof="0"/>
              <a:t>Click icon to add picture</a:t>
            </a:r>
            <a:endParaRPr lang="en-US" noProof="0" dirty="0"/>
          </a:p>
        </p:txBody>
      </p:sp>
      <p:sp>
        <p:nvSpPr>
          <p:cNvPr id="21" name="Text Placeholder 3"/>
          <p:cNvSpPr>
            <a:spLocks noGrp="1"/>
          </p:cNvSpPr>
          <p:nvPr>
            <p:ph type="body" sz="half" idx="18"/>
          </p:nvPr>
        </p:nvSpPr>
        <p:spPr>
          <a:xfrm>
            <a:off x="999064" y="4873766"/>
            <a:ext cx="2205038" cy="659189"/>
          </a:xfrm>
        </p:spPr>
        <p:txBody>
          <a:bodyPr anchor="t"/>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2" name="Text Placeholder 4"/>
          <p:cNvSpPr>
            <a:spLocks noGrp="1"/>
          </p:cNvSpPr>
          <p:nvPr>
            <p:ph type="body" sz="quarter" idx="3"/>
          </p:nvPr>
        </p:nvSpPr>
        <p:spPr>
          <a:xfrm>
            <a:off x="3426748" y="4297503"/>
            <a:ext cx="2197894"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3" name="Picture Placeholder 2"/>
          <p:cNvSpPr>
            <a:spLocks noGrp="1" noChangeAspect="1"/>
          </p:cNvSpPr>
          <p:nvPr>
            <p:ph type="pic" idx="21"/>
          </p:nvPr>
        </p:nvSpPr>
        <p:spPr>
          <a:xfrm>
            <a:off x="3426747" y="2256354"/>
            <a:ext cx="2197894" cy="1524000"/>
          </a:xfrm>
          <a:prstGeom prst="roundRect">
            <a:avLst>
              <a:gd name="adj" fmla="val 1858"/>
            </a:avLst>
          </a:prstGeom>
          <a:effectLst>
            <a:outerShdw blurRad="50800" dist="50800" dir="5400000" algn="tl" rotWithShape="0">
              <a:srgbClr val="000000">
                <a:alpha val="43000"/>
              </a:srgbClr>
            </a:outerShdw>
          </a:effectLst>
        </p:spPr>
        <p:txBody>
          <a:bodyPr anchor="t"/>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en-US" noProof="0"/>
              <a:t>Click icon to add picture</a:t>
            </a:r>
            <a:endParaRPr lang="en-US" noProof="0" dirty="0"/>
          </a:p>
        </p:txBody>
      </p:sp>
      <p:sp>
        <p:nvSpPr>
          <p:cNvPr id="24" name="Text Placeholder 3"/>
          <p:cNvSpPr>
            <a:spLocks noGrp="1"/>
          </p:cNvSpPr>
          <p:nvPr>
            <p:ph type="body" sz="half" idx="19"/>
          </p:nvPr>
        </p:nvSpPr>
        <p:spPr>
          <a:xfrm>
            <a:off x="3425733" y="4873765"/>
            <a:ext cx="2200805" cy="659189"/>
          </a:xfrm>
        </p:spPr>
        <p:txBody>
          <a:bodyPr anchor="t"/>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5" name="Text Placeholder 4"/>
          <p:cNvSpPr>
            <a:spLocks noGrp="1"/>
          </p:cNvSpPr>
          <p:nvPr>
            <p:ph type="body" sz="quarter" idx="13"/>
          </p:nvPr>
        </p:nvSpPr>
        <p:spPr>
          <a:xfrm>
            <a:off x="5853242" y="4297503"/>
            <a:ext cx="2199085"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6" name="Picture Placeholder 2"/>
          <p:cNvSpPr>
            <a:spLocks noGrp="1" noChangeAspect="1"/>
          </p:cNvSpPr>
          <p:nvPr>
            <p:ph type="pic" idx="22"/>
          </p:nvPr>
        </p:nvSpPr>
        <p:spPr>
          <a:xfrm>
            <a:off x="5853241" y="2256354"/>
            <a:ext cx="2199085" cy="1524000"/>
          </a:xfrm>
          <a:prstGeom prst="roundRect">
            <a:avLst>
              <a:gd name="adj" fmla="val 1858"/>
            </a:avLst>
          </a:prstGeom>
          <a:effectLst>
            <a:outerShdw blurRad="50800" dist="50800" dir="5400000" algn="tl" rotWithShape="0">
              <a:srgbClr val="000000">
                <a:alpha val="43000"/>
              </a:srgbClr>
            </a:outerShdw>
          </a:effectLst>
        </p:spPr>
        <p:txBody>
          <a:bodyPr anchor="t"/>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en-US" noProof="0"/>
              <a:t>Click icon to add picture</a:t>
            </a:r>
            <a:endParaRPr lang="en-US" noProof="0" dirty="0"/>
          </a:p>
        </p:txBody>
      </p:sp>
      <p:sp>
        <p:nvSpPr>
          <p:cNvPr id="27" name="Text Placeholder 3"/>
          <p:cNvSpPr>
            <a:spLocks noGrp="1"/>
          </p:cNvSpPr>
          <p:nvPr>
            <p:ph type="body" sz="half" idx="20"/>
          </p:nvPr>
        </p:nvSpPr>
        <p:spPr>
          <a:xfrm>
            <a:off x="5853148" y="4873763"/>
            <a:ext cx="2201998" cy="659189"/>
          </a:xfrm>
        </p:spPr>
        <p:txBody>
          <a:bodyPr anchor="t"/>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12" name="Date Placeholder 3">
            <a:extLst>
              <a:ext uri="{FF2B5EF4-FFF2-40B4-BE49-F238E27FC236}">
                <a16:creationId xmlns:a16="http://schemas.microsoft.com/office/drawing/2014/main" id="{47B1E939-B5BD-4924-982B-B3EF03B2B7A7}"/>
              </a:ext>
            </a:extLst>
          </p:cNvPr>
          <p:cNvSpPr>
            <a:spLocks noGrp="1"/>
          </p:cNvSpPr>
          <p:nvPr>
            <p:ph type="dt" sz="half" idx="23"/>
          </p:nvPr>
        </p:nvSpPr>
        <p:spPr/>
        <p:txBody>
          <a:bodyPr/>
          <a:lstStyle>
            <a:lvl1pPr>
              <a:defRPr/>
            </a:lvl1pPr>
          </a:lstStyle>
          <a:p>
            <a:pPr>
              <a:defRPr/>
            </a:pPr>
            <a:endParaRPr lang="en-GB" altLang="en-US"/>
          </a:p>
        </p:txBody>
      </p:sp>
      <p:sp>
        <p:nvSpPr>
          <p:cNvPr id="13" name="Footer Placeholder 4">
            <a:extLst>
              <a:ext uri="{FF2B5EF4-FFF2-40B4-BE49-F238E27FC236}">
                <a16:creationId xmlns:a16="http://schemas.microsoft.com/office/drawing/2014/main" id="{DCCBAF6B-B854-4953-8D72-04CB8A24766F}"/>
              </a:ext>
            </a:extLst>
          </p:cNvPr>
          <p:cNvSpPr>
            <a:spLocks noGrp="1"/>
          </p:cNvSpPr>
          <p:nvPr>
            <p:ph type="ftr" sz="quarter" idx="24"/>
          </p:nvPr>
        </p:nvSpPr>
        <p:spPr/>
        <p:txBody>
          <a:bodyPr/>
          <a:lstStyle>
            <a:lvl1pPr>
              <a:defRPr/>
            </a:lvl1pPr>
          </a:lstStyle>
          <a:p>
            <a:pPr>
              <a:defRPr/>
            </a:pPr>
            <a:endParaRPr lang="en-GB" altLang="en-US"/>
          </a:p>
        </p:txBody>
      </p:sp>
      <p:sp>
        <p:nvSpPr>
          <p:cNvPr id="14" name="Slide Number Placeholder 5">
            <a:extLst>
              <a:ext uri="{FF2B5EF4-FFF2-40B4-BE49-F238E27FC236}">
                <a16:creationId xmlns:a16="http://schemas.microsoft.com/office/drawing/2014/main" id="{665E6F6A-0D77-4C4F-AC44-6C0EFB4F2F08}"/>
              </a:ext>
            </a:extLst>
          </p:cNvPr>
          <p:cNvSpPr>
            <a:spLocks noGrp="1"/>
          </p:cNvSpPr>
          <p:nvPr>
            <p:ph type="sldNum" sz="quarter" idx="25"/>
          </p:nvPr>
        </p:nvSpPr>
        <p:spPr/>
        <p:txBody>
          <a:bodyPr/>
          <a:lstStyle>
            <a:lvl1pPr>
              <a:defRPr/>
            </a:lvl1pPr>
          </a:lstStyle>
          <a:p>
            <a:fld id="{90E5F9FF-B69F-4E28-8CB0-5A42C59A9A98}" type="slidenum">
              <a:rPr lang="en-GB" altLang="en-US"/>
              <a:pPr/>
              <a:t>‹#›</a:t>
            </a:fld>
            <a:endParaRPr lang="en-GB" altLang="en-US"/>
          </a:p>
        </p:txBody>
      </p:sp>
    </p:spTree>
    <p:extLst>
      <p:ext uri="{BB962C8B-B14F-4D97-AF65-F5344CB8AC3E}">
        <p14:creationId xmlns:p14="http://schemas.microsoft.com/office/powerpoint/2010/main" val="799929091"/>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97BF079-E033-41C9-98DB-0AEB4FDD99A0}"/>
              </a:ext>
            </a:extLst>
          </p:cNvPr>
          <p:cNvSpPr>
            <a:spLocks noGrp="1"/>
          </p:cNvSpPr>
          <p:nvPr>
            <p:ph type="dt" sz="half" idx="10"/>
          </p:nvPr>
        </p:nvSpPr>
        <p:spPr/>
        <p:txBody>
          <a:bodyPr/>
          <a:lstStyle>
            <a:lvl1pPr>
              <a:defRPr/>
            </a:lvl1pPr>
          </a:lstStyle>
          <a:p>
            <a:pPr>
              <a:defRPr/>
            </a:pPr>
            <a:endParaRPr lang="en-GB" altLang="en-US"/>
          </a:p>
        </p:txBody>
      </p:sp>
      <p:sp>
        <p:nvSpPr>
          <p:cNvPr id="5" name="Footer Placeholder 4">
            <a:extLst>
              <a:ext uri="{FF2B5EF4-FFF2-40B4-BE49-F238E27FC236}">
                <a16:creationId xmlns:a16="http://schemas.microsoft.com/office/drawing/2014/main" id="{1AEB751D-5F72-49AF-8CAA-28890206FCC4}"/>
              </a:ext>
            </a:extLst>
          </p:cNvPr>
          <p:cNvSpPr>
            <a:spLocks noGrp="1"/>
          </p:cNvSpPr>
          <p:nvPr>
            <p:ph type="ftr" sz="quarter" idx="11"/>
          </p:nvPr>
        </p:nvSpPr>
        <p:spPr/>
        <p:txBody>
          <a:bodyPr/>
          <a:lstStyle>
            <a:lvl1pPr>
              <a:defRPr/>
            </a:lvl1pPr>
          </a:lstStyle>
          <a:p>
            <a:pPr>
              <a:defRPr/>
            </a:pPr>
            <a:endParaRPr lang="en-GB" altLang="en-US"/>
          </a:p>
        </p:txBody>
      </p:sp>
      <p:sp>
        <p:nvSpPr>
          <p:cNvPr id="6" name="Slide Number Placeholder 5">
            <a:extLst>
              <a:ext uri="{FF2B5EF4-FFF2-40B4-BE49-F238E27FC236}">
                <a16:creationId xmlns:a16="http://schemas.microsoft.com/office/drawing/2014/main" id="{A5DE2B71-EAFF-470A-B28E-94E2A09CB9E0}"/>
              </a:ext>
            </a:extLst>
          </p:cNvPr>
          <p:cNvSpPr>
            <a:spLocks noGrp="1"/>
          </p:cNvSpPr>
          <p:nvPr>
            <p:ph type="sldNum" sz="quarter" idx="12"/>
          </p:nvPr>
        </p:nvSpPr>
        <p:spPr/>
        <p:txBody>
          <a:bodyPr/>
          <a:lstStyle>
            <a:lvl1pPr>
              <a:defRPr/>
            </a:lvl1pPr>
          </a:lstStyle>
          <a:p>
            <a:fld id="{50B1322D-716C-4470-842F-B5911C79160F}" type="slidenum">
              <a:rPr lang="en-GB" altLang="en-US"/>
              <a:pPr/>
              <a:t>‹#›</a:t>
            </a:fld>
            <a:endParaRPr lang="en-GB" altLang="en-US"/>
          </a:p>
        </p:txBody>
      </p:sp>
    </p:spTree>
    <p:extLst>
      <p:ext uri="{BB962C8B-B14F-4D97-AF65-F5344CB8AC3E}">
        <p14:creationId xmlns:p14="http://schemas.microsoft.com/office/powerpoint/2010/main" val="6329806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AF74EBB-9F6D-41F5-B74C-1CB1A56FC2C8}"/>
              </a:ext>
            </a:extLst>
          </p:cNvPr>
          <p:cNvSpPr>
            <a:spLocks noGrp="1"/>
          </p:cNvSpPr>
          <p:nvPr>
            <p:ph type="dt" sz="half" idx="10"/>
          </p:nvPr>
        </p:nvSpPr>
        <p:spPr/>
        <p:txBody>
          <a:bodyPr/>
          <a:lstStyle>
            <a:lvl1pPr>
              <a:defRPr/>
            </a:lvl1pPr>
          </a:lstStyle>
          <a:p>
            <a:pPr>
              <a:defRPr/>
            </a:pPr>
            <a:endParaRPr lang="en-GB" altLang="en-US"/>
          </a:p>
        </p:txBody>
      </p:sp>
      <p:sp>
        <p:nvSpPr>
          <p:cNvPr id="5" name="Footer Placeholder 4">
            <a:extLst>
              <a:ext uri="{FF2B5EF4-FFF2-40B4-BE49-F238E27FC236}">
                <a16:creationId xmlns:a16="http://schemas.microsoft.com/office/drawing/2014/main" id="{6DBB25F4-B9BC-41D7-9720-893E5D1E2B93}"/>
              </a:ext>
            </a:extLst>
          </p:cNvPr>
          <p:cNvSpPr>
            <a:spLocks noGrp="1"/>
          </p:cNvSpPr>
          <p:nvPr>
            <p:ph type="ftr" sz="quarter" idx="11"/>
          </p:nvPr>
        </p:nvSpPr>
        <p:spPr/>
        <p:txBody>
          <a:bodyPr/>
          <a:lstStyle>
            <a:lvl1pPr>
              <a:defRPr/>
            </a:lvl1pPr>
          </a:lstStyle>
          <a:p>
            <a:pPr>
              <a:defRPr/>
            </a:pPr>
            <a:endParaRPr lang="en-GB" altLang="en-US"/>
          </a:p>
        </p:txBody>
      </p:sp>
      <p:sp>
        <p:nvSpPr>
          <p:cNvPr id="6" name="Slide Number Placeholder 5">
            <a:extLst>
              <a:ext uri="{FF2B5EF4-FFF2-40B4-BE49-F238E27FC236}">
                <a16:creationId xmlns:a16="http://schemas.microsoft.com/office/drawing/2014/main" id="{EC024817-0DFD-4931-9521-3E1A81B11D33}"/>
              </a:ext>
            </a:extLst>
          </p:cNvPr>
          <p:cNvSpPr>
            <a:spLocks noGrp="1"/>
          </p:cNvSpPr>
          <p:nvPr>
            <p:ph type="sldNum" sz="quarter" idx="12"/>
          </p:nvPr>
        </p:nvSpPr>
        <p:spPr/>
        <p:txBody>
          <a:bodyPr/>
          <a:lstStyle>
            <a:lvl1pPr>
              <a:defRPr/>
            </a:lvl1pPr>
          </a:lstStyle>
          <a:p>
            <a:fld id="{A6D035FF-E689-4B7F-BAC8-0B72A2CF7E21}" type="slidenum">
              <a:rPr lang="en-GB" altLang="en-US"/>
              <a:pPr/>
              <a:t>‹#›</a:t>
            </a:fld>
            <a:endParaRPr lang="en-GB" altLang="en-US"/>
          </a:p>
        </p:txBody>
      </p:sp>
    </p:spTree>
    <p:extLst>
      <p:ext uri="{BB962C8B-B14F-4D97-AF65-F5344CB8AC3E}">
        <p14:creationId xmlns:p14="http://schemas.microsoft.com/office/powerpoint/2010/main" val="4003406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9EFDDAE-327D-4113-B8D6-09FD50442A9C}"/>
              </a:ext>
            </a:extLst>
          </p:cNvPr>
          <p:cNvSpPr>
            <a:spLocks noGrp="1"/>
          </p:cNvSpPr>
          <p:nvPr>
            <p:ph type="dt" sz="half" idx="10"/>
          </p:nvPr>
        </p:nvSpPr>
        <p:spPr/>
        <p:txBody>
          <a:bodyPr/>
          <a:lstStyle>
            <a:lvl1pPr>
              <a:defRPr/>
            </a:lvl1pPr>
          </a:lstStyle>
          <a:p>
            <a:pPr>
              <a:defRPr/>
            </a:pPr>
            <a:endParaRPr lang="en-GB" altLang="en-US"/>
          </a:p>
        </p:txBody>
      </p:sp>
      <p:sp>
        <p:nvSpPr>
          <p:cNvPr id="5" name="Footer Placeholder 4">
            <a:extLst>
              <a:ext uri="{FF2B5EF4-FFF2-40B4-BE49-F238E27FC236}">
                <a16:creationId xmlns:a16="http://schemas.microsoft.com/office/drawing/2014/main" id="{E72D1183-877E-49D8-B87F-C5069B0B3E2F}"/>
              </a:ext>
            </a:extLst>
          </p:cNvPr>
          <p:cNvSpPr>
            <a:spLocks noGrp="1"/>
          </p:cNvSpPr>
          <p:nvPr>
            <p:ph type="ftr" sz="quarter" idx="11"/>
          </p:nvPr>
        </p:nvSpPr>
        <p:spPr/>
        <p:txBody>
          <a:bodyPr/>
          <a:lstStyle>
            <a:lvl1pPr>
              <a:defRPr/>
            </a:lvl1pPr>
          </a:lstStyle>
          <a:p>
            <a:pPr>
              <a:defRPr/>
            </a:pPr>
            <a:endParaRPr lang="en-GB" altLang="en-US"/>
          </a:p>
        </p:txBody>
      </p:sp>
      <p:sp>
        <p:nvSpPr>
          <p:cNvPr id="6" name="Slide Number Placeholder 5">
            <a:extLst>
              <a:ext uri="{FF2B5EF4-FFF2-40B4-BE49-F238E27FC236}">
                <a16:creationId xmlns:a16="http://schemas.microsoft.com/office/drawing/2014/main" id="{8E516AC9-8D3F-4ECB-95D8-AF9B51E00829}"/>
              </a:ext>
            </a:extLst>
          </p:cNvPr>
          <p:cNvSpPr>
            <a:spLocks noGrp="1"/>
          </p:cNvSpPr>
          <p:nvPr>
            <p:ph type="sldNum" sz="quarter" idx="12"/>
          </p:nvPr>
        </p:nvSpPr>
        <p:spPr/>
        <p:txBody>
          <a:bodyPr/>
          <a:lstStyle>
            <a:lvl1pPr>
              <a:defRPr/>
            </a:lvl1pPr>
          </a:lstStyle>
          <a:p>
            <a:fld id="{D90C793F-7626-4F80-97F0-BA2989EC3141}" type="slidenum">
              <a:rPr lang="en-GB" altLang="en-US"/>
              <a:pPr/>
              <a:t>‹#›</a:t>
            </a:fld>
            <a:endParaRPr lang="en-GB" altLang="en-US"/>
          </a:p>
        </p:txBody>
      </p:sp>
    </p:spTree>
    <p:extLst>
      <p:ext uri="{BB962C8B-B14F-4D97-AF65-F5344CB8AC3E}">
        <p14:creationId xmlns:p14="http://schemas.microsoft.com/office/powerpoint/2010/main" val="1089149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640899" y="4464028"/>
            <a:ext cx="6858000" cy="1194650"/>
          </a:xfrm>
        </p:spPr>
        <p:txBody>
          <a:bodyPr wrap="none" anchor="t"/>
          <a:lstStyle>
            <a:lvl1pPr algn="l">
              <a:defRPr sz="7200" b="0" spc="-225">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8" name="Subtitle 2"/>
          <p:cNvSpPr>
            <a:spLocks noGrp="1"/>
          </p:cNvSpPr>
          <p:nvPr>
            <p:ph type="subTitle" idx="1"/>
          </p:nvPr>
        </p:nvSpPr>
        <p:spPr>
          <a:xfrm>
            <a:off x="640899" y="3829878"/>
            <a:ext cx="6858000" cy="617822"/>
          </a:xfrm>
        </p:spPr>
        <p:txBody>
          <a:bodyPr anchor="b"/>
          <a:lstStyle>
            <a:lvl1pPr marL="0" indent="0" algn="l">
              <a:buNone/>
              <a:defRPr sz="24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EC7D4E06-25D5-480D-A7B6-AF2D0C679C59}"/>
              </a:ext>
            </a:extLst>
          </p:cNvPr>
          <p:cNvSpPr>
            <a:spLocks noGrp="1"/>
          </p:cNvSpPr>
          <p:nvPr>
            <p:ph type="dt" sz="half" idx="10"/>
          </p:nvPr>
        </p:nvSpPr>
        <p:spPr/>
        <p:txBody>
          <a:bodyPr/>
          <a:lstStyle>
            <a:lvl1pPr>
              <a:defRPr/>
            </a:lvl1pPr>
          </a:lstStyle>
          <a:p>
            <a:pPr>
              <a:defRPr/>
            </a:pPr>
            <a:endParaRPr lang="en-GB" altLang="en-US"/>
          </a:p>
        </p:txBody>
      </p:sp>
      <p:sp>
        <p:nvSpPr>
          <p:cNvPr id="5" name="Footer Placeholder 4">
            <a:extLst>
              <a:ext uri="{FF2B5EF4-FFF2-40B4-BE49-F238E27FC236}">
                <a16:creationId xmlns:a16="http://schemas.microsoft.com/office/drawing/2014/main" id="{EF2F48AE-5EA6-4A29-8B92-27FE51CC09EF}"/>
              </a:ext>
            </a:extLst>
          </p:cNvPr>
          <p:cNvSpPr>
            <a:spLocks noGrp="1"/>
          </p:cNvSpPr>
          <p:nvPr>
            <p:ph type="ftr" sz="quarter" idx="11"/>
          </p:nvPr>
        </p:nvSpPr>
        <p:spPr/>
        <p:txBody>
          <a:bodyPr/>
          <a:lstStyle>
            <a:lvl1pPr>
              <a:defRPr/>
            </a:lvl1pPr>
          </a:lstStyle>
          <a:p>
            <a:pPr>
              <a:defRPr/>
            </a:pPr>
            <a:endParaRPr lang="en-GB" altLang="en-US"/>
          </a:p>
        </p:txBody>
      </p:sp>
      <p:sp>
        <p:nvSpPr>
          <p:cNvPr id="6" name="Slide Number Placeholder 5">
            <a:extLst>
              <a:ext uri="{FF2B5EF4-FFF2-40B4-BE49-F238E27FC236}">
                <a16:creationId xmlns:a16="http://schemas.microsoft.com/office/drawing/2014/main" id="{3C1483B3-C0F8-48EF-B967-8736326CEE8A}"/>
              </a:ext>
            </a:extLst>
          </p:cNvPr>
          <p:cNvSpPr>
            <a:spLocks noGrp="1"/>
          </p:cNvSpPr>
          <p:nvPr>
            <p:ph type="sldNum" sz="quarter" idx="12"/>
          </p:nvPr>
        </p:nvSpPr>
        <p:spPr/>
        <p:txBody>
          <a:bodyPr/>
          <a:lstStyle>
            <a:lvl1pPr>
              <a:defRPr/>
            </a:lvl1pPr>
          </a:lstStyle>
          <a:p>
            <a:fld id="{3D31AE94-2966-4216-874D-0887362DA96C}" type="slidenum">
              <a:rPr lang="en-GB" altLang="en-US"/>
              <a:pPr/>
              <a:t>‹#›</a:t>
            </a:fld>
            <a:endParaRPr lang="en-GB" altLang="en-US"/>
          </a:p>
        </p:txBody>
      </p:sp>
    </p:spTree>
    <p:extLst>
      <p:ext uri="{BB962C8B-B14F-4D97-AF65-F5344CB8AC3E}">
        <p14:creationId xmlns:p14="http://schemas.microsoft.com/office/powerpoint/2010/main" val="1413170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40000" y="1825625"/>
            <a:ext cx="3768912"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39880" y="1825625"/>
            <a:ext cx="377547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19EFE8D8-C906-42A4-B8F8-7C56F90C8D87}"/>
              </a:ext>
            </a:extLst>
          </p:cNvPr>
          <p:cNvSpPr>
            <a:spLocks noGrp="1"/>
          </p:cNvSpPr>
          <p:nvPr>
            <p:ph type="dt" sz="half" idx="10"/>
          </p:nvPr>
        </p:nvSpPr>
        <p:spPr/>
        <p:txBody>
          <a:bodyPr/>
          <a:lstStyle>
            <a:lvl1pPr>
              <a:defRPr/>
            </a:lvl1pPr>
          </a:lstStyle>
          <a:p>
            <a:pPr>
              <a:defRPr/>
            </a:pPr>
            <a:endParaRPr lang="en-GB" altLang="en-US"/>
          </a:p>
        </p:txBody>
      </p:sp>
      <p:sp>
        <p:nvSpPr>
          <p:cNvPr id="6" name="Footer Placeholder 4">
            <a:extLst>
              <a:ext uri="{FF2B5EF4-FFF2-40B4-BE49-F238E27FC236}">
                <a16:creationId xmlns:a16="http://schemas.microsoft.com/office/drawing/2014/main" id="{D251B4F4-B919-4087-8609-800FC5177065}"/>
              </a:ext>
            </a:extLst>
          </p:cNvPr>
          <p:cNvSpPr>
            <a:spLocks noGrp="1"/>
          </p:cNvSpPr>
          <p:nvPr>
            <p:ph type="ftr" sz="quarter" idx="11"/>
          </p:nvPr>
        </p:nvSpPr>
        <p:spPr/>
        <p:txBody>
          <a:bodyPr/>
          <a:lstStyle>
            <a:lvl1pPr>
              <a:defRPr/>
            </a:lvl1pPr>
          </a:lstStyle>
          <a:p>
            <a:pPr>
              <a:defRPr/>
            </a:pPr>
            <a:endParaRPr lang="en-GB" altLang="en-US"/>
          </a:p>
        </p:txBody>
      </p:sp>
      <p:sp>
        <p:nvSpPr>
          <p:cNvPr id="7" name="Slide Number Placeholder 5">
            <a:extLst>
              <a:ext uri="{FF2B5EF4-FFF2-40B4-BE49-F238E27FC236}">
                <a16:creationId xmlns:a16="http://schemas.microsoft.com/office/drawing/2014/main" id="{724A263D-1447-45D7-AE95-1E26A169C220}"/>
              </a:ext>
            </a:extLst>
          </p:cNvPr>
          <p:cNvSpPr>
            <a:spLocks noGrp="1"/>
          </p:cNvSpPr>
          <p:nvPr>
            <p:ph type="sldNum" sz="quarter" idx="12"/>
          </p:nvPr>
        </p:nvSpPr>
        <p:spPr/>
        <p:txBody>
          <a:bodyPr/>
          <a:lstStyle>
            <a:lvl1pPr>
              <a:defRPr/>
            </a:lvl1pPr>
          </a:lstStyle>
          <a:p>
            <a:fld id="{378A65FA-E1B3-4793-BC4B-05E648C39CF4}" type="slidenum">
              <a:rPr lang="en-GB" altLang="en-US"/>
              <a:pPr/>
              <a:t>‹#›</a:t>
            </a:fld>
            <a:endParaRPr lang="en-GB" altLang="en-US"/>
          </a:p>
        </p:txBody>
      </p:sp>
    </p:spTree>
    <p:extLst>
      <p:ext uri="{BB962C8B-B14F-4D97-AF65-F5344CB8AC3E}">
        <p14:creationId xmlns:p14="http://schemas.microsoft.com/office/powerpoint/2010/main" val="2229433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40000" y="1681163"/>
            <a:ext cx="3768912" cy="823912"/>
          </a:xfrm>
        </p:spPr>
        <p:txBody>
          <a:bodyPr anchor="b"/>
          <a:lstStyle>
            <a:lvl1pPr marL="0" indent="0">
              <a:buNone/>
              <a:defRPr sz="20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40000" y="2505075"/>
            <a:ext cx="376891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39880" y="1681163"/>
            <a:ext cx="3776661" cy="823912"/>
          </a:xfrm>
        </p:spPr>
        <p:txBody>
          <a:bodyPr anchor="b"/>
          <a:lstStyle>
            <a:lvl1pPr>
              <a:buNone/>
              <a:defRPr lang="en-US" sz="20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lvl="0"/>
            <a:r>
              <a:rPr lang="en-US"/>
              <a:t>Click to edit Master text styles</a:t>
            </a:r>
          </a:p>
        </p:txBody>
      </p:sp>
      <p:sp>
        <p:nvSpPr>
          <p:cNvPr id="6" name="Content Placeholder 5"/>
          <p:cNvSpPr>
            <a:spLocks noGrp="1"/>
          </p:cNvSpPr>
          <p:nvPr>
            <p:ph sz="quarter" idx="4"/>
          </p:nvPr>
        </p:nvSpPr>
        <p:spPr>
          <a:xfrm>
            <a:off x="4739880" y="2505075"/>
            <a:ext cx="377666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FA9D37BF-EFDE-4120-BBAD-2085B8C7BC76}"/>
              </a:ext>
            </a:extLst>
          </p:cNvPr>
          <p:cNvSpPr>
            <a:spLocks noGrp="1"/>
          </p:cNvSpPr>
          <p:nvPr>
            <p:ph type="dt" sz="half" idx="10"/>
          </p:nvPr>
        </p:nvSpPr>
        <p:spPr/>
        <p:txBody>
          <a:bodyPr/>
          <a:lstStyle>
            <a:lvl1pPr>
              <a:defRPr/>
            </a:lvl1pPr>
          </a:lstStyle>
          <a:p>
            <a:pPr>
              <a:defRPr/>
            </a:pPr>
            <a:endParaRPr lang="en-GB" altLang="en-US"/>
          </a:p>
        </p:txBody>
      </p:sp>
      <p:sp>
        <p:nvSpPr>
          <p:cNvPr id="8" name="Footer Placeholder 4">
            <a:extLst>
              <a:ext uri="{FF2B5EF4-FFF2-40B4-BE49-F238E27FC236}">
                <a16:creationId xmlns:a16="http://schemas.microsoft.com/office/drawing/2014/main" id="{E605F62A-6226-4384-8136-20FE6C96656D}"/>
              </a:ext>
            </a:extLst>
          </p:cNvPr>
          <p:cNvSpPr>
            <a:spLocks noGrp="1"/>
          </p:cNvSpPr>
          <p:nvPr>
            <p:ph type="ftr" sz="quarter" idx="11"/>
          </p:nvPr>
        </p:nvSpPr>
        <p:spPr/>
        <p:txBody>
          <a:bodyPr/>
          <a:lstStyle>
            <a:lvl1pPr>
              <a:defRPr/>
            </a:lvl1pPr>
          </a:lstStyle>
          <a:p>
            <a:pPr>
              <a:defRPr/>
            </a:pPr>
            <a:endParaRPr lang="en-GB" altLang="en-US"/>
          </a:p>
        </p:txBody>
      </p:sp>
      <p:sp>
        <p:nvSpPr>
          <p:cNvPr id="9" name="Slide Number Placeholder 5">
            <a:extLst>
              <a:ext uri="{FF2B5EF4-FFF2-40B4-BE49-F238E27FC236}">
                <a16:creationId xmlns:a16="http://schemas.microsoft.com/office/drawing/2014/main" id="{A5DC6047-F2D5-47A0-BFEF-21EA10F522A6}"/>
              </a:ext>
            </a:extLst>
          </p:cNvPr>
          <p:cNvSpPr>
            <a:spLocks noGrp="1"/>
          </p:cNvSpPr>
          <p:nvPr>
            <p:ph type="sldNum" sz="quarter" idx="12"/>
          </p:nvPr>
        </p:nvSpPr>
        <p:spPr/>
        <p:txBody>
          <a:bodyPr/>
          <a:lstStyle>
            <a:lvl1pPr>
              <a:defRPr/>
            </a:lvl1pPr>
          </a:lstStyle>
          <a:p>
            <a:fld id="{5B71612F-241A-4E9B-B6C5-67750682A1B0}" type="slidenum">
              <a:rPr lang="en-GB" altLang="en-US"/>
              <a:pPr/>
              <a:t>‹#›</a:t>
            </a:fld>
            <a:endParaRPr lang="en-GB" altLang="en-US"/>
          </a:p>
        </p:txBody>
      </p:sp>
    </p:spTree>
    <p:extLst>
      <p:ext uri="{BB962C8B-B14F-4D97-AF65-F5344CB8AC3E}">
        <p14:creationId xmlns:p14="http://schemas.microsoft.com/office/powerpoint/2010/main" val="3014321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3">
            <a:extLst>
              <a:ext uri="{FF2B5EF4-FFF2-40B4-BE49-F238E27FC236}">
                <a16:creationId xmlns:a16="http://schemas.microsoft.com/office/drawing/2014/main" id="{81BDAEE9-BEAB-4460-90AA-B18F4864EC95}"/>
              </a:ext>
            </a:extLst>
          </p:cNvPr>
          <p:cNvSpPr>
            <a:spLocks noGrp="1"/>
          </p:cNvSpPr>
          <p:nvPr>
            <p:ph type="dt" sz="half" idx="10"/>
          </p:nvPr>
        </p:nvSpPr>
        <p:spPr/>
        <p:txBody>
          <a:bodyPr/>
          <a:lstStyle>
            <a:lvl1pPr>
              <a:defRPr/>
            </a:lvl1pPr>
          </a:lstStyle>
          <a:p>
            <a:pPr>
              <a:defRPr/>
            </a:pPr>
            <a:endParaRPr lang="en-GB" altLang="en-US"/>
          </a:p>
        </p:txBody>
      </p:sp>
      <p:sp>
        <p:nvSpPr>
          <p:cNvPr id="4" name="Footer Placeholder 4">
            <a:extLst>
              <a:ext uri="{FF2B5EF4-FFF2-40B4-BE49-F238E27FC236}">
                <a16:creationId xmlns:a16="http://schemas.microsoft.com/office/drawing/2014/main" id="{E67A2FFC-2DCB-4542-A30E-80CCB16BE662}"/>
              </a:ext>
            </a:extLst>
          </p:cNvPr>
          <p:cNvSpPr>
            <a:spLocks noGrp="1"/>
          </p:cNvSpPr>
          <p:nvPr>
            <p:ph type="ftr" sz="quarter" idx="11"/>
          </p:nvPr>
        </p:nvSpPr>
        <p:spPr/>
        <p:txBody>
          <a:bodyPr/>
          <a:lstStyle>
            <a:lvl1pPr>
              <a:defRPr/>
            </a:lvl1pPr>
          </a:lstStyle>
          <a:p>
            <a:pPr>
              <a:defRPr/>
            </a:pPr>
            <a:endParaRPr lang="en-GB" altLang="en-US"/>
          </a:p>
        </p:txBody>
      </p:sp>
      <p:sp>
        <p:nvSpPr>
          <p:cNvPr id="5" name="Slide Number Placeholder 5">
            <a:extLst>
              <a:ext uri="{FF2B5EF4-FFF2-40B4-BE49-F238E27FC236}">
                <a16:creationId xmlns:a16="http://schemas.microsoft.com/office/drawing/2014/main" id="{CBBFA934-ACB5-4315-95F0-2E8543C38591}"/>
              </a:ext>
            </a:extLst>
          </p:cNvPr>
          <p:cNvSpPr>
            <a:spLocks noGrp="1"/>
          </p:cNvSpPr>
          <p:nvPr>
            <p:ph type="sldNum" sz="quarter" idx="12"/>
          </p:nvPr>
        </p:nvSpPr>
        <p:spPr/>
        <p:txBody>
          <a:bodyPr/>
          <a:lstStyle>
            <a:lvl1pPr>
              <a:defRPr/>
            </a:lvl1pPr>
          </a:lstStyle>
          <a:p>
            <a:fld id="{E716C33C-953C-4C3C-9DB6-1C93A9B76450}" type="slidenum">
              <a:rPr lang="en-GB" altLang="en-US"/>
              <a:pPr/>
              <a:t>‹#›</a:t>
            </a:fld>
            <a:endParaRPr lang="en-GB" altLang="en-US"/>
          </a:p>
        </p:txBody>
      </p:sp>
    </p:spTree>
    <p:extLst>
      <p:ext uri="{BB962C8B-B14F-4D97-AF65-F5344CB8AC3E}">
        <p14:creationId xmlns:p14="http://schemas.microsoft.com/office/powerpoint/2010/main" val="3210545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Ref idx="1001">
        <a:schemeClr val="bg1"/>
      </p:bgRef>
    </p:bg>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9AC4EF32-FBDA-498D-BF1A-D2E8EAB60F3C}"/>
              </a:ext>
            </a:extLst>
          </p:cNvPr>
          <p:cNvSpPr>
            <a:spLocks noGrp="1"/>
          </p:cNvSpPr>
          <p:nvPr>
            <p:ph type="dt" sz="half" idx="10"/>
          </p:nvPr>
        </p:nvSpPr>
        <p:spPr/>
        <p:txBody>
          <a:bodyPr/>
          <a:lstStyle>
            <a:lvl1pPr>
              <a:defRPr/>
            </a:lvl1pPr>
          </a:lstStyle>
          <a:p>
            <a:pPr>
              <a:defRPr/>
            </a:pPr>
            <a:endParaRPr lang="en-GB" altLang="en-US"/>
          </a:p>
        </p:txBody>
      </p:sp>
      <p:sp>
        <p:nvSpPr>
          <p:cNvPr id="3" name="Footer Placeholder 4">
            <a:extLst>
              <a:ext uri="{FF2B5EF4-FFF2-40B4-BE49-F238E27FC236}">
                <a16:creationId xmlns:a16="http://schemas.microsoft.com/office/drawing/2014/main" id="{CB8B15F9-B96C-4275-A516-A78758DD009C}"/>
              </a:ext>
            </a:extLst>
          </p:cNvPr>
          <p:cNvSpPr>
            <a:spLocks noGrp="1"/>
          </p:cNvSpPr>
          <p:nvPr>
            <p:ph type="ftr" sz="quarter" idx="11"/>
          </p:nvPr>
        </p:nvSpPr>
        <p:spPr/>
        <p:txBody>
          <a:bodyPr/>
          <a:lstStyle>
            <a:lvl1pPr>
              <a:defRPr/>
            </a:lvl1pPr>
          </a:lstStyle>
          <a:p>
            <a:pPr>
              <a:defRPr/>
            </a:pPr>
            <a:endParaRPr lang="en-GB" altLang="en-US"/>
          </a:p>
        </p:txBody>
      </p:sp>
      <p:sp>
        <p:nvSpPr>
          <p:cNvPr id="4" name="Slide Number Placeholder 5">
            <a:extLst>
              <a:ext uri="{FF2B5EF4-FFF2-40B4-BE49-F238E27FC236}">
                <a16:creationId xmlns:a16="http://schemas.microsoft.com/office/drawing/2014/main" id="{EE6FAD26-B102-4CD4-B36E-93F2687147A3}"/>
              </a:ext>
            </a:extLst>
          </p:cNvPr>
          <p:cNvSpPr>
            <a:spLocks noGrp="1"/>
          </p:cNvSpPr>
          <p:nvPr>
            <p:ph type="sldNum" sz="quarter" idx="12"/>
          </p:nvPr>
        </p:nvSpPr>
        <p:spPr/>
        <p:txBody>
          <a:bodyPr/>
          <a:lstStyle>
            <a:lvl1pPr>
              <a:defRPr/>
            </a:lvl1pPr>
          </a:lstStyle>
          <a:p>
            <a:fld id="{2094E2E3-CF08-44D2-B456-AF9DF070FF9B}" type="slidenum">
              <a:rPr lang="en-GB" altLang="en-US"/>
              <a:pPr/>
              <a:t>‹#›</a:t>
            </a:fld>
            <a:endParaRPr lang="en-GB" altLang="en-US"/>
          </a:p>
        </p:txBody>
      </p:sp>
    </p:spTree>
    <p:extLst>
      <p:ext uri="{BB962C8B-B14F-4D97-AF65-F5344CB8AC3E}">
        <p14:creationId xmlns:p14="http://schemas.microsoft.com/office/powerpoint/2010/main" val="3101747273"/>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0000" y="2057400"/>
            <a:ext cx="2739019" cy="3811588"/>
          </a:xfrm>
        </p:spPr>
        <p:txBody>
          <a:bodyPr/>
          <a:lstStyle>
            <a:lvl1pPr marL="0" indent="0">
              <a:buNone/>
              <a:defRPr sz="14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52D0C868-8609-453E-B6E3-4F83E16078E8}"/>
              </a:ext>
            </a:extLst>
          </p:cNvPr>
          <p:cNvSpPr>
            <a:spLocks noGrp="1"/>
          </p:cNvSpPr>
          <p:nvPr>
            <p:ph type="dt" sz="half" idx="10"/>
          </p:nvPr>
        </p:nvSpPr>
        <p:spPr/>
        <p:txBody>
          <a:bodyPr/>
          <a:lstStyle>
            <a:lvl1pPr>
              <a:defRPr/>
            </a:lvl1pPr>
          </a:lstStyle>
          <a:p>
            <a:pPr>
              <a:defRPr/>
            </a:pPr>
            <a:endParaRPr lang="en-GB" altLang="en-US"/>
          </a:p>
        </p:txBody>
      </p:sp>
      <p:sp>
        <p:nvSpPr>
          <p:cNvPr id="6" name="Footer Placeholder 4">
            <a:extLst>
              <a:ext uri="{FF2B5EF4-FFF2-40B4-BE49-F238E27FC236}">
                <a16:creationId xmlns:a16="http://schemas.microsoft.com/office/drawing/2014/main" id="{86FE9096-E311-4F23-9E30-FCD22B7229C3}"/>
              </a:ext>
            </a:extLst>
          </p:cNvPr>
          <p:cNvSpPr>
            <a:spLocks noGrp="1"/>
          </p:cNvSpPr>
          <p:nvPr>
            <p:ph type="ftr" sz="quarter" idx="11"/>
          </p:nvPr>
        </p:nvSpPr>
        <p:spPr/>
        <p:txBody>
          <a:bodyPr/>
          <a:lstStyle>
            <a:lvl1pPr>
              <a:defRPr/>
            </a:lvl1pPr>
          </a:lstStyle>
          <a:p>
            <a:pPr>
              <a:defRPr/>
            </a:pPr>
            <a:endParaRPr lang="en-GB" altLang="en-US"/>
          </a:p>
        </p:txBody>
      </p:sp>
      <p:sp>
        <p:nvSpPr>
          <p:cNvPr id="7" name="Slide Number Placeholder 5">
            <a:extLst>
              <a:ext uri="{FF2B5EF4-FFF2-40B4-BE49-F238E27FC236}">
                <a16:creationId xmlns:a16="http://schemas.microsoft.com/office/drawing/2014/main" id="{9EA2E8DD-1E9C-49BD-BABC-CA33C2B19EB6}"/>
              </a:ext>
            </a:extLst>
          </p:cNvPr>
          <p:cNvSpPr>
            <a:spLocks noGrp="1"/>
          </p:cNvSpPr>
          <p:nvPr>
            <p:ph type="sldNum" sz="quarter" idx="12"/>
          </p:nvPr>
        </p:nvSpPr>
        <p:spPr/>
        <p:txBody>
          <a:bodyPr/>
          <a:lstStyle>
            <a:lvl1pPr>
              <a:defRPr/>
            </a:lvl1pPr>
          </a:lstStyle>
          <a:p>
            <a:fld id="{C9DBC613-7145-418B-BCA1-499A345622A8}" type="slidenum">
              <a:rPr lang="en-GB" altLang="en-US"/>
              <a:pPr/>
              <a:t>‹#›</a:t>
            </a:fld>
            <a:endParaRPr lang="en-GB" altLang="en-US"/>
          </a:p>
        </p:txBody>
      </p:sp>
    </p:spTree>
    <p:extLst>
      <p:ext uri="{BB962C8B-B14F-4D97-AF65-F5344CB8AC3E}">
        <p14:creationId xmlns:p14="http://schemas.microsoft.com/office/powerpoint/2010/main" val="37872773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840000" y="2057400"/>
            <a:ext cx="2739019" cy="3811588"/>
          </a:xfrm>
        </p:spPr>
        <p:txBody>
          <a:bodyPr/>
          <a:lstStyle>
            <a:lvl1pPr marL="0" indent="0">
              <a:buNone/>
              <a:defRPr sz="14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160FBAEC-3B18-4C8F-AA13-18B826B66C23}"/>
              </a:ext>
            </a:extLst>
          </p:cNvPr>
          <p:cNvSpPr>
            <a:spLocks noGrp="1"/>
          </p:cNvSpPr>
          <p:nvPr>
            <p:ph type="dt" sz="half" idx="10"/>
          </p:nvPr>
        </p:nvSpPr>
        <p:spPr/>
        <p:txBody>
          <a:bodyPr/>
          <a:lstStyle>
            <a:lvl1pPr>
              <a:defRPr/>
            </a:lvl1pPr>
          </a:lstStyle>
          <a:p>
            <a:pPr>
              <a:defRPr/>
            </a:pPr>
            <a:endParaRPr lang="en-GB" altLang="en-US"/>
          </a:p>
        </p:txBody>
      </p:sp>
      <p:sp>
        <p:nvSpPr>
          <p:cNvPr id="6" name="Footer Placeholder 4">
            <a:extLst>
              <a:ext uri="{FF2B5EF4-FFF2-40B4-BE49-F238E27FC236}">
                <a16:creationId xmlns:a16="http://schemas.microsoft.com/office/drawing/2014/main" id="{D7605EEE-476B-4366-A1F4-C1786198FD9D}"/>
              </a:ext>
            </a:extLst>
          </p:cNvPr>
          <p:cNvSpPr>
            <a:spLocks noGrp="1"/>
          </p:cNvSpPr>
          <p:nvPr>
            <p:ph type="ftr" sz="quarter" idx="11"/>
          </p:nvPr>
        </p:nvSpPr>
        <p:spPr/>
        <p:txBody>
          <a:bodyPr/>
          <a:lstStyle>
            <a:lvl1pPr>
              <a:defRPr/>
            </a:lvl1pPr>
          </a:lstStyle>
          <a:p>
            <a:pPr>
              <a:defRPr/>
            </a:pPr>
            <a:endParaRPr lang="en-GB" altLang="en-US"/>
          </a:p>
        </p:txBody>
      </p:sp>
      <p:sp>
        <p:nvSpPr>
          <p:cNvPr id="7" name="Slide Number Placeholder 5">
            <a:extLst>
              <a:ext uri="{FF2B5EF4-FFF2-40B4-BE49-F238E27FC236}">
                <a16:creationId xmlns:a16="http://schemas.microsoft.com/office/drawing/2014/main" id="{A0DAD829-BD6A-43E3-90F5-C4AC3394EFDE}"/>
              </a:ext>
            </a:extLst>
          </p:cNvPr>
          <p:cNvSpPr>
            <a:spLocks noGrp="1"/>
          </p:cNvSpPr>
          <p:nvPr>
            <p:ph type="sldNum" sz="quarter" idx="12"/>
          </p:nvPr>
        </p:nvSpPr>
        <p:spPr/>
        <p:txBody>
          <a:bodyPr/>
          <a:lstStyle>
            <a:lvl1pPr>
              <a:defRPr/>
            </a:lvl1pPr>
          </a:lstStyle>
          <a:p>
            <a:fld id="{1784E531-F25E-4900-AF65-180E3AC62769}" type="slidenum">
              <a:rPr lang="en-GB" altLang="en-US"/>
              <a:pPr/>
              <a:t>‹#›</a:t>
            </a:fld>
            <a:endParaRPr lang="en-GB" altLang="en-US"/>
          </a:p>
        </p:txBody>
      </p:sp>
    </p:spTree>
    <p:extLst>
      <p:ext uri="{BB962C8B-B14F-4D97-AF65-F5344CB8AC3E}">
        <p14:creationId xmlns:p14="http://schemas.microsoft.com/office/powerpoint/2010/main" val="2611390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9"/>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1298B4-E23E-4138-943A-A79BC201476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2C881A7-F46E-4A44-8687-2A0D8E569C2D}"/>
              </a:ext>
            </a:extLst>
          </p:cNvPr>
          <p:cNvSpPr>
            <a:spLocks noGrp="1"/>
          </p:cNvSpPr>
          <p:nvPr>
            <p:ph type="body" idx="1"/>
          </p:nvPr>
        </p:nvSpPr>
        <p:spPr>
          <a:xfrm>
            <a:off x="839788" y="1825625"/>
            <a:ext cx="7675562"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7A876E7-A862-4969-8410-267F64BBF08C}"/>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pPr>
              <a:defRPr/>
            </a:pPr>
            <a:endParaRPr lang="en-GB" altLang="en-US"/>
          </a:p>
        </p:txBody>
      </p:sp>
      <p:sp>
        <p:nvSpPr>
          <p:cNvPr id="5" name="Footer Placeholder 4">
            <a:extLst>
              <a:ext uri="{FF2B5EF4-FFF2-40B4-BE49-F238E27FC236}">
                <a16:creationId xmlns:a16="http://schemas.microsoft.com/office/drawing/2014/main" id="{BA3F6FDD-6FF2-42F9-8064-CBE8A443024A}"/>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pPr>
              <a:defRPr/>
            </a:pPr>
            <a:endParaRPr lang="en-GB" altLang="en-US"/>
          </a:p>
        </p:txBody>
      </p:sp>
      <p:sp>
        <p:nvSpPr>
          <p:cNvPr id="6" name="Slide Number Placeholder 5">
            <a:extLst>
              <a:ext uri="{FF2B5EF4-FFF2-40B4-BE49-F238E27FC236}">
                <a16:creationId xmlns:a16="http://schemas.microsoft.com/office/drawing/2014/main" id="{06F51279-4E5B-466E-92E4-D61D23C048FE}"/>
              </a:ext>
            </a:extLst>
          </p:cNvPr>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a:defRPr sz="900"/>
            </a:lvl1pPr>
          </a:lstStyle>
          <a:p>
            <a:fld id="{D3826479-3D36-4DD5-9F80-672ECF26491F}" type="slidenum">
              <a:rPr lang="en-GB" altLang="en-US"/>
              <a:pPr/>
              <a:t>‹#›</a:t>
            </a:fld>
            <a:endParaRPr lang="en-GB" altLang="en-US"/>
          </a:p>
        </p:txBody>
      </p:sp>
    </p:spTree>
  </p:cSld>
  <p:clrMap bg1="dk1" tx1="lt1" bg2="dk2" tx2="lt2" accent1="accent1" accent2="accent2" accent3="accent3" accent4="accent4" accent5="accent5" accent6="accent6" hlink="hlink" folHlink="folHlink"/>
  <p:sldLayoutIdLst>
    <p:sldLayoutId id="2147484170" r:id="rId1"/>
    <p:sldLayoutId id="2147484171" r:id="rId2"/>
    <p:sldLayoutId id="2147484172" r:id="rId3"/>
    <p:sldLayoutId id="2147484173" r:id="rId4"/>
    <p:sldLayoutId id="2147484174" r:id="rId5"/>
    <p:sldLayoutId id="2147484175" r:id="rId6"/>
    <p:sldLayoutId id="2147484176" r:id="rId7"/>
    <p:sldLayoutId id="2147484177" r:id="rId8"/>
    <p:sldLayoutId id="2147484178" r:id="rId9"/>
    <p:sldLayoutId id="2147484179" r:id="rId10"/>
    <p:sldLayoutId id="2147484180" r:id="rId11"/>
    <p:sldLayoutId id="2147484186" r:id="rId12"/>
    <p:sldLayoutId id="2147484181" r:id="rId13"/>
    <p:sldLayoutId id="2147484182" r:id="rId14"/>
    <p:sldLayoutId id="2147484183" r:id="rId15"/>
    <p:sldLayoutId id="2147484184" r:id="rId16"/>
    <p:sldLayoutId id="2147484185" r:id="rId17"/>
  </p:sldLayoutIdLst>
  <p:hf hdr="0" ftr="0" dt="0"/>
  <p:txStyles>
    <p:titleStyle>
      <a:lvl1pPr algn="l" defTabSz="685800" rtl="0" eaLnBrk="0" fontAlgn="base" hangingPunct="0">
        <a:lnSpc>
          <a:spcPct val="90000"/>
        </a:lnSpc>
        <a:spcBef>
          <a:spcPct val="0"/>
        </a:spcBef>
        <a:spcAft>
          <a:spcPct val="0"/>
        </a:spcAft>
        <a:defRPr sz="440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a:lvl2pPr algn="l" defTabSz="685800" rtl="0" eaLnBrk="0" fontAlgn="base" hangingPunct="0">
        <a:lnSpc>
          <a:spcPct val="90000"/>
        </a:lnSpc>
        <a:spcBef>
          <a:spcPct val="0"/>
        </a:spcBef>
        <a:spcAft>
          <a:spcPct val="0"/>
        </a:spcAft>
        <a:defRPr sz="4400">
          <a:solidFill>
            <a:schemeClr val="tx1"/>
          </a:solidFill>
          <a:latin typeface="Corbel" panose="020B0503020204020204" pitchFamily="34" charset="0"/>
        </a:defRPr>
      </a:lvl2pPr>
      <a:lvl3pPr algn="l" defTabSz="685800" rtl="0" eaLnBrk="0" fontAlgn="base" hangingPunct="0">
        <a:lnSpc>
          <a:spcPct val="90000"/>
        </a:lnSpc>
        <a:spcBef>
          <a:spcPct val="0"/>
        </a:spcBef>
        <a:spcAft>
          <a:spcPct val="0"/>
        </a:spcAft>
        <a:defRPr sz="4400">
          <a:solidFill>
            <a:schemeClr val="tx1"/>
          </a:solidFill>
          <a:latin typeface="Corbel" panose="020B0503020204020204" pitchFamily="34" charset="0"/>
        </a:defRPr>
      </a:lvl3pPr>
      <a:lvl4pPr algn="l" defTabSz="685800" rtl="0" eaLnBrk="0" fontAlgn="base" hangingPunct="0">
        <a:lnSpc>
          <a:spcPct val="90000"/>
        </a:lnSpc>
        <a:spcBef>
          <a:spcPct val="0"/>
        </a:spcBef>
        <a:spcAft>
          <a:spcPct val="0"/>
        </a:spcAft>
        <a:defRPr sz="4400">
          <a:solidFill>
            <a:schemeClr val="tx1"/>
          </a:solidFill>
          <a:latin typeface="Corbel" panose="020B0503020204020204" pitchFamily="34" charset="0"/>
        </a:defRPr>
      </a:lvl4pPr>
      <a:lvl5pPr algn="l" defTabSz="685800" rtl="0" eaLnBrk="0" fontAlgn="base" hangingPunct="0">
        <a:lnSpc>
          <a:spcPct val="90000"/>
        </a:lnSpc>
        <a:spcBef>
          <a:spcPct val="0"/>
        </a:spcBef>
        <a:spcAft>
          <a:spcPct val="0"/>
        </a:spcAft>
        <a:defRPr sz="4400">
          <a:solidFill>
            <a:schemeClr val="tx1"/>
          </a:solidFill>
          <a:latin typeface="Corbel" panose="020B0503020204020204" pitchFamily="34" charset="0"/>
        </a:defRPr>
      </a:lvl5pPr>
      <a:lvl6pPr marL="457200" algn="l" defTabSz="685800" rtl="0" fontAlgn="base">
        <a:lnSpc>
          <a:spcPct val="90000"/>
        </a:lnSpc>
        <a:spcBef>
          <a:spcPct val="0"/>
        </a:spcBef>
        <a:spcAft>
          <a:spcPct val="0"/>
        </a:spcAft>
        <a:defRPr sz="4400">
          <a:solidFill>
            <a:schemeClr val="tx1"/>
          </a:solidFill>
          <a:latin typeface="Corbel" panose="020B0503020204020204" pitchFamily="34" charset="0"/>
        </a:defRPr>
      </a:lvl6pPr>
      <a:lvl7pPr marL="914400" algn="l" defTabSz="685800" rtl="0" fontAlgn="base">
        <a:lnSpc>
          <a:spcPct val="90000"/>
        </a:lnSpc>
        <a:spcBef>
          <a:spcPct val="0"/>
        </a:spcBef>
        <a:spcAft>
          <a:spcPct val="0"/>
        </a:spcAft>
        <a:defRPr sz="4400">
          <a:solidFill>
            <a:schemeClr val="tx1"/>
          </a:solidFill>
          <a:latin typeface="Corbel" panose="020B0503020204020204" pitchFamily="34" charset="0"/>
        </a:defRPr>
      </a:lvl7pPr>
      <a:lvl8pPr marL="1371600" algn="l" defTabSz="685800" rtl="0" fontAlgn="base">
        <a:lnSpc>
          <a:spcPct val="90000"/>
        </a:lnSpc>
        <a:spcBef>
          <a:spcPct val="0"/>
        </a:spcBef>
        <a:spcAft>
          <a:spcPct val="0"/>
        </a:spcAft>
        <a:defRPr sz="4400">
          <a:solidFill>
            <a:schemeClr val="tx1"/>
          </a:solidFill>
          <a:latin typeface="Corbel" panose="020B0503020204020204" pitchFamily="34" charset="0"/>
        </a:defRPr>
      </a:lvl8pPr>
      <a:lvl9pPr marL="1828800" algn="l" defTabSz="685800" rtl="0" fontAlgn="base">
        <a:lnSpc>
          <a:spcPct val="90000"/>
        </a:lnSpc>
        <a:spcBef>
          <a:spcPct val="0"/>
        </a:spcBef>
        <a:spcAft>
          <a:spcPct val="0"/>
        </a:spcAft>
        <a:defRPr sz="4400">
          <a:solidFill>
            <a:schemeClr val="tx1"/>
          </a:solidFill>
          <a:latin typeface="Corbel" panose="020B0503020204020204" pitchFamily="34" charset="0"/>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6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indo.com/" TargetMode="External"/><Relationship Id="rId2" Type="http://schemas.openxmlformats.org/officeDocument/2006/relationships/hyperlink" Target="mailto:linus@lindo.com"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www.nrmp.org/" TargetMode="Externa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D2FF685-1385-40FE-B12C-BF3BC70948A9}"/>
              </a:ext>
            </a:extLst>
          </p:cNvPr>
          <p:cNvSpPr>
            <a:spLocks noChangeArrowheads="1"/>
          </p:cNvSpPr>
          <p:nvPr/>
        </p:nvSpPr>
        <p:spPr bwMode="auto">
          <a:xfrm>
            <a:off x="180975" y="373711"/>
            <a:ext cx="8637588" cy="5781967"/>
          </a:xfrm>
          <a:prstGeom prst="rect">
            <a:avLst/>
          </a:prstGeom>
          <a:noFill/>
          <a:ln>
            <a:noFill/>
          </a:ln>
          <a:effectLst/>
        </p:spPr>
        <p:txBody>
          <a:bodyPr lIns="68580" tIns="34290" rIns="68580" bIns="34290" anchor="ctr">
            <a:spAutoFit/>
          </a:bodyPr>
          <a:lstStyle/>
          <a:p>
            <a:pPr algn="ctr" defTabSz="685800">
              <a:defRPr/>
            </a:pPr>
            <a:endParaRPr lang="en-US" altLang="en-US" sz="2400" dirty="0">
              <a:latin typeface="Times New Roman" panose="02020603050405020304" pitchFamily="18"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3200" dirty="0">
                <a:effectLst/>
                <a:latin typeface="Calibri" panose="020F0502020204030204" pitchFamily="34" charset="0"/>
                <a:ea typeface="Calibri" panose="020F0502020204030204" pitchFamily="34" charset="0"/>
                <a:cs typeface="Times New Roman" panose="02020603050405020304" pitchFamily="18" charset="0"/>
              </a:rPr>
              <a:t>Multi-Party Optimization in</a:t>
            </a:r>
          </a:p>
          <a:p>
            <a:pPr marL="0" marR="0" algn="ctr">
              <a:lnSpc>
                <a:spcPct val="107000"/>
              </a:lnSpc>
              <a:spcBef>
                <a:spcPts val="0"/>
              </a:spcBef>
              <a:spcAft>
                <a:spcPts val="0"/>
              </a:spcAft>
            </a:pPr>
            <a:r>
              <a:rPr lang="en-US" sz="3200" dirty="0">
                <a:effectLst/>
                <a:latin typeface="Calibri" panose="020F0502020204030204" pitchFamily="34" charset="0"/>
                <a:ea typeface="Calibri" panose="020F0502020204030204" pitchFamily="34" charset="0"/>
                <a:cs typeface="Times New Roman" panose="02020603050405020304" pitchFamily="18" charset="0"/>
              </a:rPr>
              <a:t>Course Registration, Job Matching, Auctions, Political Redistricting, and Elsewhere</a:t>
            </a:r>
          </a:p>
          <a:p>
            <a:pPr algn="ctr" defTabSz="685800">
              <a:defRPr/>
            </a:pPr>
            <a:endParaRPr lang="en-US" altLang="en-US" sz="3200" dirty="0">
              <a:latin typeface="Times New Roman" panose="02020603050405020304" pitchFamily="18" charset="0"/>
              <a:cs typeface="Times New Roman" panose="02020603050405020304" pitchFamily="18" charset="0"/>
            </a:endParaRPr>
          </a:p>
          <a:p>
            <a:pPr algn="ctr" defTabSz="685800">
              <a:defRPr/>
            </a:pPr>
            <a:r>
              <a:rPr lang="en-US" altLang="en-US" sz="2000" dirty="0">
                <a:latin typeface="Times New Roman" panose="02020603050405020304" pitchFamily="18" charset="0"/>
                <a:cs typeface="Times New Roman" panose="02020603050405020304" pitchFamily="18" charset="0"/>
              </a:rPr>
              <a:t>Linus Schrage</a:t>
            </a:r>
          </a:p>
          <a:p>
            <a:pPr algn="ctr" defTabSz="685800">
              <a:defRPr/>
            </a:pPr>
            <a:endParaRPr lang="en-US" altLang="en-US" sz="1500" dirty="0">
              <a:latin typeface="Times New Roman" panose="02020603050405020304" pitchFamily="18" charset="0"/>
              <a:cs typeface="Times New Roman" panose="02020603050405020304" pitchFamily="18" charset="0"/>
            </a:endParaRPr>
          </a:p>
          <a:p>
            <a:pPr algn="ctr" defTabSz="685800">
              <a:defRPr/>
            </a:pPr>
            <a:r>
              <a:rPr lang="en-US" altLang="en-US" sz="1600" dirty="0">
                <a:solidFill>
                  <a:schemeClr val="accent6">
                    <a:lumMod val="50000"/>
                  </a:schemeClr>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linus@lindo.com</a:t>
            </a:r>
            <a:endParaRPr lang="en-US" altLang="en-US" sz="1600" dirty="0">
              <a:solidFill>
                <a:schemeClr val="accent6">
                  <a:lumMod val="50000"/>
                </a:schemeClr>
              </a:solidFill>
              <a:latin typeface="Times New Roman" panose="02020603050405020304" pitchFamily="18" charset="0"/>
              <a:cs typeface="Times New Roman" panose="02020603050405020304" pitchFamily="18" charset="0"/>
            </a:endParaRPr>
          </a:p>
          <a:p>
            <a:pPr algn="ctr" defTabSz="685800">
              <a:defRPr/>
            </a:pPr>
            <a:r>
              <a:rPr lang="en-US" altLang="en-US" sz="1600" dirty="0">
                <a:solidFill>
                  <a:schemeClr val="accent6">
                    <a:lumMod val="50000"/>
                  </a:schemeClr>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www.lindo.com</a:t>
            </a:r>
            <a:endParaRPr lang="en-US" altLang="en-US" sz="1600" dirty="0">
              <a:solidFill>
                <a:schemeClr val="accent6">
                  <a:lumMod val="50000"/>
                </a:schemeClr>
              </a:solidFill>
              <a:latin typeface="Times New Roman" panose="02020603050405020304" pitchFamily="18" charset="0"/>
              <a:cs typeface="Times New Roman" panose="02020603050405020304" pitchFamily="18" charset="0"/>
            </a:endParaRPr>
          </a:p>
          <a:p>
            <a:pPr algn="ctr" defTabSz="685800">
              <a:defRPr/>
            </a:pPr>
            <a:endParaRPr lang="en-US" altLang="en-US" sz="750" dirty="0">
              <a:latin typeface="Times New Roman" panose="02020603050405020304" pitchFamily="18" charset="0"/>
              <a:cs typeface="Times New Roman" panose="02020603050405020304" pitchFamily="18" charset="0"/>
            </a:endParaRPr>
          </a:p>
          <a:p>
            <a:pPr algn="ctr" defTabSz="685800">
              <a:defRPr/>
            </a:pPr>
            <a:endParaRPr lang="en-US" altLang="en-US" sz="750" dirty="0">
              <a:latin typeface="Times New Roman" panose="02020603050405020304" pitchFamily="18" charset="0"/>
              <a:cs typeface="Times New Roman" panose="02020603050405020304" pitchFamily="18" charset="0"/>
            </a:endParaRPr>
          </a:p>
          <a:p>
            <a:pPr algn="ctr" defTabSz="685800">
              <a:defRPr/>
            </a:pPr>
            <a:endParaRPr lang="en-US" altLang="en-US" sz="750" dirty="0">
              <a:latin typeface="Times New Roman" panose="02020603050405020304" pitchFamily="18" charset="0"/>
              <a:cs typeface="Times New Roman" panose="02020603050405020304" pitchFamily="18" charset="0"/>
            </a:endParaRPr>
          </a:p>
          <a:p>
            <a:pPr algn="ctr" defTabSz="685800">
              <a:defRPr/>
            </a:pPr>
            <a:endParaRPr lang="en-US" altLang="en-US" sz="750" dirty="0">
              <a:latin typeface="Times New Roman" panose="02020603050405020304" pitchFamily="18" charset="0"/>
              <a:cs typeface="Times New Roman" panose="02020603050405020304" pitchFamily="18" charset="0"/>
            </a:endParaRPr>
          </a:p>
          <a:p>
            <a:pPr algn="ctr" defTabSz="685800">
              <a:defRPr/>
            </a:pPr>
            <a:endParaRPr lang="en-US" altLang="en-US" sz="750" dirty="0">
              <a:latin typeface="Times New Roman" panose="02020603050405020304" pitchFamily="18" charset="0"/>
              <a:cs typeface="Times New Roman" panose="02020603050405020304" pitchFamily="18" charset="0"/>
            </a:endParaRPr>
          </a:p>
          <a:p>
            <a:pPr algn="ctr" defTabSz="685800">
              <a:defRPr/>
            </a:pPr>
            <a:r>
              <a:rPr lang="en-US" altLang="en-US" sz="1200" dirty="0">
                <a:latin typeface="Helvetica" panose="020B0604020202020204" pitchFamily="34" charset="0"/>
                <a:cs typeface="Helvetica" panose="020B0604020202020204" pitchFamily="34" charset="0"/>
              </a:rPr>
              <a:t>Original version presented</a:t>
            </a:r>
          </a:p>
          <a:p>
            <a:pPr algn="ctr" defTabSz="685800">
              <a:defRPr/>
            </a:pPr>
            <a:r>
              <a:rPr lang="en-US" altLang="en-US" sz="1200" dirty="0">
                <a:latin typeface="Helvetica" panose="020B0604020202020204" pitchFamily="34" charset="0"/>
                <a:cs typeface="Helvetica" panose="020B0604020202020204" pitchFamily="34" charset="0"/>
              </a:rPr>
              <a:t>2022 April 8</a:t>
            </a:r>
          </a:p>
          <a:p>
            <a:pPr algn="ctr">
              <a:defRPr/>
            </a:pPr>
            <a:r>
              <a:rPr lang="en-US" altLang="en-US" sz="1200" dirty="0">
                <a:latin typeface="Helvetica" panose="020B0604020202020204" pitchFamily="34" charset="0"/>
                <a:ea typeface="Calibri" panose="020F0502020204030204" pitchFamily="34" charset="0"/>
                <a:cs typeface="Helvetica" panose="020B0604020202020204" pitchFamily="34" charset="0"/>
              </a:rPr>
              <a:t>Northern Illinois University</a:t>
            </a:r>
          </a:p>
          <a:p>
            <a:pPr algn="ctr">
              <a:defRPr/>
            </a:pPr>
            <a:endParaRPr lang="en-US" altLang="en-US" sz="1200" dirty="0">
              <a:latin typeface="Helvetica" panose="020B0604020202020204" pitchFamily="34" charset="0"/>
              <a:ea typeface="Calibri" panose="020F0502020204030204" pitchFamily="34" charset="0"/>
              <a:cs typeface="Helvetica" panose="020B0604020202020204" pitchFamily="34" charset="0"/>
            </a:endParaRPr>
          </a:p>
          <a:p>
            <a:pPr algn="ctr">
              <a:defRPr/>
            </a:pPr>
            <a:endParaRPr lang="en-US" altLang="en-US" sz="1200" dirty="0">
              <a:latin typeface="Helvetica" panose="020B0604020202020204" pitchFamily="34" charset="0"/>
              <a:cs typeface="Helvetica" panose="020B0604020202020204" pitchFamily="34" charset="0"/>
            </a:endParaRPr>
          </a:p>
          <a:p>
            <a:pPr>
              <a:defRPr/>
            </a:pPr>
            <a:r>
              <a:rPr lang="en-US" altLang="en-US" sz="1200" dirty="0">
                <a:latin typeface="Helvetica" panose="020B0604020202020204" pitchFamily="34" charset="0"/>
                <a:cs typeface="Helvetica" panose="020B0604020202020204" pitchFamily="34" charset="0"/>
              </a:rPr>
              <a:t>Keyword: Allocation, Auction, Congressional apportionment, Core of a game, Course registration, Equilibrium, Equitable, Fair allocation, Incentive compatible, Inheritance, Kidney donor, Matching, Multi-criteria, Multi-party, Nash equilibrium, Nucleolus, Parametric analysis, Pareto optimal, Political redistricting, Prisoners dilemma, Room mates, Shapley value, Stable marriage, Stackelberg game, Traffic,.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34B1367-5D79-F9D5-FA92-B4280E965D12}"/>
              </a:ext>
            </a:extLst>
          </p:cNvPr>
          <p:cNvSpPr>
            <a:spLocks noGrp="1"/>
          </p:cNvSpPr>
          <p:nvPr>
            <p:ph type="sldNum" sz="quarter" idx="12"/>
          </p:nvPr>
        </p:nvSpPr>
        <p:spPr/>
        <p:txBody>
          <a:bodyPr/>
          <a:lstStyle/>
          <a:p>
            <a:fld id="{2094E2E3-CF08-44D2-B456-AF9DF070FF9B}" type="slidenum">
              <a:rPr lang="en-GB" altLang="en-US" smtClean="0"/>
              <a:pPr/>
              <a:t>10</a:t>
            </a:fld>
            <a:endParaRPr lang="en-GB" altLang="en-US"/>
          </a:p>
        </p:txBody>
      </p:sp>
      <p:sp>
        <p:nvSpPr>
          <p:cNvPr id="3" name="TextBox 2">
            <a:extLst>
              <a:ext uri="{FF2B5EF4-FFF2-40B4-BE49-F238E27FC236}">
                <a16:creationId xmlns:a16="http://schemas.microsoft.com/office/drawing/2014/main" id="{82B4468F-5FED-8DD6-05D5-14FB19E07D9B}"/>
              </a:ext>
            </a:extLst>
          </p:cNvPr>
          <p:cNvSpPr txBox="1"/>
          <p:nvPr/>
        </p:nvSpPr>
        <p:spPr>
          <a:xfrm>
            <a:off x="344465" y="225863"/>
            <a:ext cx="8658285" cy="6401689"/>
          </a:xfrm>
          <a:prstGeom prst="rect">
            <a:avLst/>
          </a:prstGeom>
          <a:noFill/>
        </p:spPr>
        <p:txBody>
          <a:bodyPr wrap="square" rtlCol="0">
            <a:spAutoFit/>
          </a:bodyPr>
          <a:lstStyle/>
          <a:p>
            <a:pPr marL="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u="sng" dirty="0">
                <a:latin typeface="Calibri" panose="020F0502020204030204" pitchFamily="34" charset="0"/>
                <a:ea typeface="Calibri" panose="020F0502020204030204" pitchFamily="34" charset="0"/>
                <a:cs typeface="Times New Roman" panose="02020603050405020304" pitchFamily="18" charset="0"/>
              </a:rPr>
              <a:t>What Features Should a Solution Have</a:t>
            </a:r>
            <a:r>
              <a:rPr lang="en-US" sz="2200" dirty="0">
                <a:latin typeface="Calibri" panose="020F0502020204030204" pitchFamily="34" charset="0"/>
                <a:ea typeface="Calibri" panose="020F0502020204030204" pitchFamily="34" charset="0"/>
                <a:cs typeface="Times New Roman" panose="02020603050405020304" pitchFamily="18" charset="0"/>
              </a:rPr>
              <a:t>?</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Calibri" panose="020F0502020204030204" pitchFamily="34" charset="0"/>
                <a:ea typeface="Calibri" panose="020F0502020204030204" pitchFamily="34" charset="0"/>
                <a:cs typeface="Times New Roman" panose="02020603050405020304" pitchFamily="18" charset="0"/>
              </a:rPr>
              <a:t>( Multi-criteria for Multi-criteria):</a:t>
            </a:r>
          </a:p>
          <a:p>
            <a:pPr marL="0" marR="0">
              <a:lnSpc>
                <a:spcPct val="107000"/>
              </a:lnSpc>
              <a:spcBef>
                <a:spcPts val="0"/>
              </a:spcBef>
              <a:spcAft>
                <a:spcPts val="0"/>
              </a:spcAft>
            </a:pPr>
            <a:r>
              <a:rPr lang="en-US" sz="2000" dirty="0">
                <a:latin typeface="Calibri" panose="020F0502020204030204" pitchFamily="34" charset="0"/>
                <a:ea typeface="Calibri" panose="020F0502020204030204" pitchFamily="34" charset="0"/>
                <a:cs typeface="Times New Roman" panose="02020603050405020304" pitchFamily="18" charset="0"/>
              </a:rPr>
              <a:t>    Can we satisfy all of (a)-(</a:t>
            </a:r>
            <a:r>
              <a:rPr lang="en-US" sz="2000" dirty="0" err="1">
                <a:latin typeface="Calibri" panose="020F0502020204030204" pitchFamily="34" charset="0"/>
                <a:ea typeface="Calibri" panose="020F0502020204030204" pitchFamily="34" charset="0"/>
                <a:cs typeface="Times New Roman" panose="02020603050405020304" pitchFamily="18" charset="0"/>
              </a:rPr>
              <a:t>i</a:t>
            </a:r>
            <a:r>
              <a:rPr lang="en-US" sz="2000" dirty="0">
                <a:latin typeface="Calibri" panose="020F0502020204030204" pitchFamily="34" charset="0"/>
                <a:ea typeface="Calibri" panose="020F0502020204030204" pitchFamily="34"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  </a:t>
            </a:r>
            <a:r>
              <a:rPr lang="en-US" sz="1800" u="sng" dirty="0">
                <a:effectLst/>
                <a:latin typeface="Calibri" panose="020F0502020204030204" pitchFamily="34" charset="0"/>
                <a:ea typeface="Calibri" panose="020F0502020204030204" pitchFamily="34" charset="0"/>
                <a:cs typeface="Times New Roman" panose="02020603050405020304" pitchFamily="18" charset="0"/>
              </a:rPr>
              <a:t>Pareto optimal</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a:latin typeface="Calibri" panose="020F0502020204030204" pitchFamily="34" charset="0"/>
                <a:ea typeface="Calibri" panose="020F0502020204030204" pitchFamily="34" charset="0"/>
                <a:cs typeface="Times New Roman" panose="02020603050405020304" pitchFamily="18" charset="0"/>
              </a:rPr>
              <a:t>not dominated.</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800" dirty="0">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Calibri" panose="020F0502020204030204" pitchFamily="34" charset="0"/>
                <a:ea typeface="Calibri" panose="020F0502020204030204" pitchFamily="34" charset="0"/>
                <a:cs typeface="Times New Roman" panose="02020603050405020304" pitchFamily="18" charset="0"/>
              </a:rPr>
              <a:t>No other solution at least as good for all parties, strictly better for some.</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b)  </a:t>
            </a:r>
            <a:r>
              <a:rPr lang="en-US" sz="1800" u="sng" dirty="0">
                <a:effectLst/>
                <a:latin typeface="Calibri" panose="020F0502020204030204" pitchFamily="34" charset="0"/>
                <a:ea typeface="Calibri" panose="020F0502020204030204" pitchFamily="34" charset="0"/>
                <a:cs typeface="Times New Roman" panose="02020603050405020304" pitchFamily="18" charset="0"/>
              </a:rPr>
              <a:t>Stable </a:t>
            </a:r>
            <a:r>
              <a:rPr lang="en-US" sz="1800" dirty="0">
                <a:effectLst/>
                <a:latin typeface="Calibri" panose="020F0502020204030204" pitchFamily="34" charset="0"/>
                <a:ea typeface="Calibri" panose="020F0502020204030204" pitchFamily="34" charset="0"/>
                <a:cs typeface="Times New Roman" panose="02020603050405020304" pitchFamily="18" charset="0"/>
              </a:rPr>
              <a:t>or equilibrium solution:  </a:t>
            </a:r>
          </a:p>
          <a:p>
            <a:pPr marL="0" marR="0">
              <a:lnSpc>
                <a:spcPct val="107000"/>
              </a:lnSpc>
              <a:spcBef>
                <a:spcPts val="0"/>
              </a:spcBef>
              <a:spcAft>
                <a:spcPts val="0"/>
              </a:spcAft>
            </a:pPr>
            <a:r>
              <a:rPr lang="en-US" sz="1800" dirty="0">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Calibri" panose="020F0502020204030204" pitchFamily="34" charset="0"/>
                <a:ea typeface="Calibri" panose="020F0502020204030204" pitchFamily="34" charset="0"/>
                <a:cs typeface="Times New Roman" panose="02020603050405020304" pitchFamily="18" charset="0"/>
              </a:rPr>
              <a:t>No subset of parties can do better on their own.</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latin typeface="Calibri" panose="020F0502020204030204" pitchFamily="34" charset="0"/>
                <a:ea typeface="Calibri" panose="020F0502020204030204" pitchFamily="34" charset="0"/>
                <a:cs typeface="Times New Roman" panose="02020603050405020304" pitchFamily="18" charset="0"/>
              </a:rPr>
              <a:t>   c)  </a:t>
            </a:r>
            <a:r>
              <a:rPr lang="en-US" sz="1800" u="sng" dirty="0">
                <a:latin typeface="Calibri" panose="020F0502020204030204" pitchFamily="34" charset="0"/>
                <a:ea typeface="Calibri" panose="020F0502020204030204" pitchFamily="34" charset="0"/>
                <a:cs typeface="Times New Roman" panose="02020603050405020304" pitchFamily="18" charset="0"/>
              </a:rPr>
              <a:t>Equitable/Fair</a:t>
            </a:r>
            <a:r>
              <a:rPr lang="en-US" sz="1800" dirty="0">
                <a:latin typeface="Calibri" panose="020F0502020204030204" pitchFamily="34" charset="0"/>
                <a:ea typeface="Calibri" panose="020F0502020204030204" pitchFamily="34" charset="0"/>
                <a:cs typeface="Times New Roman" panose="02020603050405020304" pitchFamily="18" charset="0"/>
              </a:rPr>
              <a:t>  (A gets $6, B gets $6) is more equitable than (A gets $8, B gets $4).</a:t>
            </a:r>
          </a:p>
          <a:p>
            <a:pPr marL="0" marR="0">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d)  </a:t>
            </a:r>
            <a:r>
              <a:rPr lang="en-US" sz="1800" u="sng" dirty="0">
                <a:effectLst/>
                <a:latin typeface="Calibri" panose="020F0502020204030204" pitchFamily="34" charset="0"/>
                <a:ea typeface="Calibri" panose="020F0502020204030204" pitchFamily="34" charset="0"/>
                <a:cs typeface="Times New Roman" panose="02020603050405020304" pitchFamily="18" charset="0"/>
              </a:rPr>
              <a:t>Incentive compatible</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800" dirty="0">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Calibri" panose="020F0502020204030204" pitchFamily="34" charset="0"/>
                <a:ea typeface="Calibri" panose="020F0502020204030204" pitchFamily="34" charset="0"/>
                <a:cs typeface="Times New Roman" panose="02020603050405020304" pitchFamily="18" charset="0"/>
              </a:rPr>
              <a:t>Solution method motivates folks to </a:t>
            </a:r>
            <a:r>
              <a:rPr lang="en-US" sz="1800" dirty="0">
                <a:latin typeface="Calibri" panose="020F0502020204030204" pitchFamily="34" charset="0"/>
                <a:ea typeface="Calibri" panose="020F0502020204030204" pitchFamily="34" charset="0"/>
                <a:cs typeface="Times New Roman" panose="02020603050405020304" pitchFamily="18" charset="0"/>
              </a:rPr>
              <a:t>reveal true preferences, e.g. via their bids</a:t>
            </a:r>
            <a:r>
              <a:rPr lang="en-US" sz="1800" dirty="0">
                <a:effectLst/>
                <a:latin typeface="Calibri" panose="020F0502020204030204" pitchFamily="34" charset="0"/>
                <a:ea typeface="Calibri" panose="020F0502020204030204" pitchFamily="34" charset="0"/>
                <a:cs typeface="Times New Roman" panose="02020603050405020304" pitchFamily="18" charset="0"/>
              </a:rPr>
              <a:t>.</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a:latin typeface="Calibri" panose="020F0502020204030204" pitchFamily="34" charset="0"/>
                <a:ea typeface="Calibri" panose="020F0502020204030204" pitchFamily="34" charset="0"/>
                <a:cs typeface="Times New Roman" panose="02020603050405020304" pitchFamily="18" charset="0"/>
              </a:rPr>
              <a:t>  e) </a:t>
            </a:r>
            <a:r>
              <a:rPr lang="en-US" sz="1800" u="sng" dirty="0">
                <a:latin typeface="Calibri" panose="020F0502020204030204" pitchFamily="34" charset="0"/>
                <a:ea typeface="Calibri" panose="020F0502020204030204" pitchFamily="34" charset="0"/>
                <a:cs typeface="Times New Roman" panose="02020603050405020304" pitchFamily="18" charset="0"/>
              </a:rPr>
              <a:t>Monotonic in pie size</a:t>
            </a:r>
            <a:r>
              <a:rPr lang="en-US" sz="1800" dirty="0">
                <a:latin typeface="Calibri" panose="020F0502020204030204" pitchFamily="34" charset="0"/>
                <a:ea typeface="Calibri" panose="020F0502020204030204" pitchFamily="34" charset="0"/>
                <a:cs typeface="Times New Roman" panose="02020603050405020304" pitchFamily="18" charset="0"/>
              </a:rPr>
              <a:t>. If more goodies becomes available, no party does worse.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Bef>
                <a:spcPts val="0"/>
              </a:spcBef>
              <a:spcAft>
                <a:spcPts val="0"/>
              </a:spcAft>
            </a:pPr>
            <a:r>
              <a:rPr lang="en-US" sz="1800" dirty="0">
                <a:latin typeface="Calibri" panose="020F0502020204030204" pitchFamily="34" charset="0"/>
                <a:ea typeface="Calibri" panose="020F0502020204030204" pitchFamily="34" charset="0"/>
                <a:cs typeface="Times New Roman" panose="02020603050405020304" pitchFamily="18" charset="0"/>
              </a:rPr>
              <a:t>   f)  </a:t>
            </a:r>
            <a:r>
              <a:rPr lang="en-US" sz="1800" u="sng" dirty="0">
                <a:latin typeface="Calibri" panose="020F0502020204030204" pitchFamily="34" charset="0"/>
                <a:ea typeface="Calibri" panose="020F0502020204030204" pitchFamily="34" charset="0"/>
                <a:cs typeface="Times New Roman" panose="02020603050405020304" pitchFamily="18" charset="0"/>
              </a:rPr>
              <a:t>Unique:</a:t>
            </a:r>
            <a:r>
              <a:rPr lang="en-US" sz="1800" dirty="0">
                <a:latin typeface="Calibri" panose="020F0502020204030204" pitchFamily="34" charset="0"/>
                <a:ea typeface="Calibri" panose="020F0502020204030204" pitchFamily="34" charset="0"/>
                <a:cs typeface="Times New Roman" panose="02020603050405020304" pitchFamily="18" charset="0"/>
              </a:rPr>
              <a:t> not arbitrary, not dependent upon data input order.</a:t>
            </a:r>
          </a:p>
          <a:p>
            <a:pPr marL="0" marR="0">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g)  </a:t>
            </a:r>
            <a:r>
              <a:rPr lang="en-US" sz="1800" u="sng" dirty="0">
                <a:effectLst/>
                <a:latin typeface="Calibri" panose="020F0502020204030204" pitchFamily="34" charset="0"/>
                <a:ea typeface="Calibri" panose="020F0502020204030204" pitchFamily="34" charset="0"/>
                <a:cs typeface="Times New Roman" panose="02020603050405020304" pitchFamily="18" charset="0"/>
              </a:rPr>
              <a:t>Easy to understand by participants.</a:t>
            </a:r>
          </a:p>
          <a:p>
            <a:pPr marL="0" marR="0">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h)  </a:t>
            </a:r>
            <a:r>
              <a:rPr lang="en-US" sz="1800" u="sng" dirty="0">
                <a:effectLst/>
                <a:latin typeface="Calibri" panose="020F0502020204030204" pitchFamily="34" charset="0"/>
                <a:ea typeface="Calibri" panose="020F0502020204030204" pitchFamily="34" charset="0"/>
                <a:cs typeface="Times New Roman" panose="02020603050405020304" pitchFamily="18" charset="0"/>
              </a:rPr>
              <a:t>Computationally efficient</a:t>
            </a:r>
            <a:r>
              <a:rPr lang="en-US" sz="1800" u="sng" dirty="0">
                <a:latin typeface="Calibri" panose="020F0502020204030204" pitchFamily="34" charset="0"/>
                <a:ea typeface="Calibri" panose="020F0502020204030204" pitchFamily="34" charset="0"/>
                <a:cs typeface="Times New Roman" panose="02020603050405020304" pitchFamily="18" charset="0"/>
              </a:rPr>
              <a:t>.</a:t>
            </a:r>
          </a:p>
          <a:p>
            <a:pPr marL="0" marR="0">
              <a:lnSpc>
                <a:spcPct val="107000"/>
              </a:lnSpc>
              <a:spcBef>
                <a:spcPts val="0"/>
              </a:spcBef>
              <a:spcAft>
                <a:spcPts val="0"/>
              </a:spcAft>
            </a:pP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r>
              <a:rPr lang="en-US" sz="1800" dirty="0">
                <a:latin typeface="Calibri" panose="020F0502020204030204" pitchFamily="34" charset="0"/>
                <a:ea typeface="Calibri" panose="020F0502020204030204" pitchFamily="34" charset="0"/>
                <a:cs typeface="Times New Roman" panose="02020603050405020304" pitchFamily="18" charset="0"/>
              </a:rPr>
              <a:t>    </a:t>
            </a:r>
            <a:r>
              <a:rPr lang="en-US" sz="1800" dirty="0" err="1">
                <a:latin typeface="Calibri" panose="020F0502020204030204" pitchFamily="34" charset="0"/>
                <a:ea typeface="Calibri" panose="020F0502020204030204" pitchFamily="34" charset="0"/>
                <a:cs typeface="Times New Roman" panose="02020603050405020304" pitchFamily="18" charset="0"/>
              </a:rPr>
              <a:t>i</a:t>
            </a:r>
            <a:r>
              <a:rPr lang="en-US" sz="1800" dirty="0">
                <a:latin typeface="Calibri" panose="020F0502020204030204" pitchFamily="34" charset="0"/>
                <a:ea typeface="Calibri" panose="020F0502020204030204" pitchFamily="34" charset="0"/>
                <a:cs typeface="Times New Roman" panose="02020603050405020304" pitchFamily="18" charset="0"/>
              </a:rPr>
              <a:t>) </a:t>
            </a:r>
            <a:r>
              <a:rPr lang="en-US" sz="1800" u="sng" dirty="0">
                <a:latin typeface="Calibri" panose="020F0502020204030204" pitchFamily="34" charset="0"/>
                <a:ea typeface="Calibri" panose="020F0502020204030204" pitchFamily="34" charset="0"/>
                <a:cs typeface="Times New Roman" panose="02020603050405020304" pitchFamily="18" charset="0"/>
              </a:rPr>
              <a:t>Risk minimizing </a:t>
            </a:r>
            <a:r>
              <a:rPr lang="en-US" sz="1800" dirty="0">
                <a:latin typeface="Calibri" panose="020F0502020204030204" pitchFamily="34" charset="0"/>
                <a:ea typeface="Calibri" panose="020F0502020204030204" pitchFamily="34" charset="0"/>
                <a:cs typeface="Times New Roman" panose="02020603050405020304" pitchFamily="18" charset="0"/>
              </a:rPr>
              <a:t>over many plays.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676511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45BE32C-419A-6BDB-688F-FBC2E1B2320A}"/>
              </a:ext>
            </a:extLst>
          </p:cNvPr>
          <p:cNvSpPr>
            <a:spLocks noGrp="1"/>
          </p:cNvSpPr>
          <p:nvPr>
            <p:ph type="sldNum" sz="quarter" idx="12"/>
          </p:nvPr>
        </p:nvSpPr>
        <p:spPr/>
        <p:txBody>
          <a:bodyPr/>
          <a:lstStyle/>
          <a:p>
            <a:fld id="{2094E2E3-CF08-44D2-B456-AF9DF070FF9B}" type="slidenum">
              <a:rPr lang="en-GB" altLang="en-US" smtClean="0"/>
              <a:pPr/>
              <a:t>11</a:t>
            </a:fld>
            <a:endParaRPr lang="en-GB" altLang="en-US"/>
          </a:p>
        </p:txBody>
      </p:sp>
      <p:sp>
        <p:nvSpPr>
          <p:cNvPr id="4" name="TextBox 3">
            <a:extLst>
              <a:ext uri="{FF2B5EF4-FFF2-40B4-BE49-F238E27FC236}">
                <a16:creationId xmlns:a16="http://schemas.microsoft.com/office/drawing/2014/main" id="{E8FD7F57-B064-29AA-3728-5E5F523EF034}"/>
              </a:ext>
            </a:extLst>
          </p:cNvPr>
          <p:cNvSpPr txBox="1"/>
          <p:nvPr/>
        </p:nvSpPr>
        <p:spPr>
          <a:xfrm>
            <a:off x="453483" y="550127"/>
            <a:ext cx="7999141" cy="4686219"/>
          </a:xfrm>
          <a:prstGeom prst="rect">
            <a:avLst/>
          </a:prstGeom>
          <a:noFill/>
        </p:spPr>
        <p:txBody>
          <a:bodyPr wrap="square">
            <a:spAutoFit/>
          </a:bodyPr>
          <a:lstStyle/>
          <a:p>
            <a:pPr marL="0" marR="0">
              <a:lnSpc>
                <a:spcPct val="107000"/>
              </a:lnSpc>
              <a:spcBef>
                <a:spcPts val="0"/>
              </a:spcBef>
              <a:spcAft>
                <a:spcPts val="0"/>
              </a:spcAft>
            </a:pPr>
            <a:r>
              <a:rPr lang="en-US" sz="1800" dirty="0">
                <a:latin typeface="Calibri" panose="020F0502020204030204" pitchFamily="34" charset="0"/>
                <a:ea typeface="Calibri" panose="020F0502020204030204" pitchFamily="34" charset="0"/>
                <a:cs typeface="Times New Roman" panose="02020603050405020304" pitchFamily="18" charset="0"/>
              </a:rPr>
              <a:t> </a:t>
            </a:r>
            <a:r>
              <a:rPr lang="en-US" sz="2000" dirty="0">
                <a:latin typeface="Calibri" panose="020F0502020204030204" pitchFamily="34" charset="0"/>
                <a:ea typeface="Calibri" panose="020F0502020204030204" pitchFamily="34" charset="0"/>
                <a:cs typeface="Times New Roman" panose="02020603050405020304" pitchFamily="18" charset="0"/>
              </a:rPr>
              <a:t>Some Solution concepts:</a:t>
            </a:r>
          </a:p>
          <a:p>
            <a:pPr marL="0" marR="0">
              <a:lnSpc>
                <a:spcPct val="107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           Core:  The set of stable solutions. </a:t>
            </a:r>
          </a:p>
          <a:p>
            <a:pPr marL="0" marR="0">
              <a:lnSpc>
                <a:spcPct val="107000"/>
              </a:lnSpc>
              <a:spcBef>
                <a:spcPts val="0"/>
              </a:spcBef>
              <a:spcAft>
                <a:spcPts val="0"/>
              </a:spcAft>
            </a:pPr>
            <a:r>
              <a:rPr lang="en-US" sz="2000" dirty="0">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Calibri" panose="020F0502020204030204" pitchFamily="34" charset="0"/>
                <a:ea typeface="Calibri" panose="020F0502020204030204" pitchFamily="34" charset="0"/>
                <a:cs typeface="Times New Roman" panose="02020603050405020304" pitchFamily="18" charset="0"/>
              </a:rPr>
              <a:t>No sub-coalition can do better by themselves.</a:t>
            </a:r>
          </a:p>
          <a:p>
            <a:pPr marL="0" marR="0">
              <a:lnSpc>
                <a:spcPct val="107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           Nucleolus: a particular notable solution in the Core. </a:t>
            </a:r>
          </a:p>
          <a:p>
            <a:pPr marL="0" marR="0">
              <a:lnSpc>
                <a:spcPct val="107000"/>
              </a:lnSpc>
              <a:spcBef>
                <a:spcPts val="0"/>
              </a:spcBef>
              <a:spcAft>
                <a:spcPts val="0"/>
              </a:spcAft>
            </a:pPr>
            <a:r>
              <a:rPr lang="en-US" sz="2000" dirty="0">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Calibri" panose="020F0502020204030204" pitchFamily="34" charset="0"/>
                <a:ea typeface="Calibri" panose="020F0502020204030204" pitchFamily="34" charset="0"/>
                <a:cs typeface="Times New Roman" panose="02020603050405020304" pitchFamily="18" charset="0"/>
              </a:rPr>
              <a:t>Minimizes the 1</a:t>
            </a:r>
            <a:r>
              <a:rPr lang="en-US" sz="2000" baseline="30000" dirty="0">
                <a:effectLst/>
                <a:latin typeface="Calibri" panose="020F0502020204030204" pitchFamily="34" charset="0"/>
                <a:ea typeface="Calibri" panose="020F0502020204030204" pitchFamily="34" charset="0"/>
                <a:cs typeface="Times New Roman" panose="02020603050405020304" pitchFamily="18" charset="0"/>
              </a:rPr>
              <a:t>st</a:t>
            </a:r>
            <a:r>
              <a:rPr lang="en-US" sz="2000" dirty="0">
                <a:effectLst/>
                <a:latin typeface="Calibri" panose="020F0502020204030204" pitchFamily="34" charset="0"/>
                <a:ea typeface="Calibri" panose="020F0502020204030204" pitchFamily="34" charset="0"/>
                <a:cs typeface="Times New Roman" panose="02020603050405020304" pitchFamily="18" charset="0"/>
              </a:rPr>
              <a:t> worst, 2</a:t>
            </a:r>
            <a:r>
              <a:rPr lang="en-US" sz="2000" baseline="30000" dirty="0">
                <a:effectLst/>
                <a:latin typeface="Calibri" panose="020F0502020204030204" pitchFamily="34" charset="0"/>
                <a:ea typeface="Calibri" panose="020F0502020204030204" pitchFamily="34" charset="0"/>
                <a:cs typeface="Times New Roman" panose="02020603050405020304" pitchFamily="18" charset="0"/>
              </a:rPr>
              <a:t>nd</a:t>
            </a:r>
            <a:r>
              <a:rPr lang="en-US" sz="2000" dirty="0">
                <a:effectLst/>
                <a:latin typeface="Calibri" panose="020F0502020204030204" pitchFamily="34" charset="0"/>
                <a:ea typeface="Calibri" panose="020F0502020204030204" pitchFamily="34" charset="0"/>
                <a:cs typeface="Times New Roman" panose="02020603050405020304" pitchFamily="18" charset="0"/>
              </a:rPr>
              <a:t> worst… anyone is treated.</a:t>
            </a:r>
          </a:p>
          <a:p>
            <a:pPr marL="0" marR="0">
              <a:lnSpc>
                <a:spcPct val="107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           Shapley value: particular solution in Core for equitably sharing cost.</a:t>
            </a:r>
          </a:p>
          <a:p>
            <a:pPr marL="0" marR="0">
              <a:lnSpc>
                <a:spcPct val="107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           Nash Equilibrium: a particular notable solution in the Core. </a:t>
            </a:r>
          </a:p>
          <a:p>
            <a:pPr marL="0" marR="0">
              <a:lnSpc>
                <a:spcPct val="107000"/>
              </a:lnSpc>
              <a:spcBef>
                <a:spcPts val="0"/>
              </a:spcBef>
              <a:spcAft>
                <a:spcPts val="0"/>
              </a:spcAft>
            </a:pPr>
            <a:r>
              <a:rPr lang="en-US" sz="2000" dirty="0">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Calibri" panose="020F0502020204030204" pitchFamily="34" charset="0"/>
                <a:ea typeface="Calibri" panose="020F0502020204030204" pitchFamily="34" charset="0"/>
                <a:cs typeface="Times New Roman" panose="02020603050405020304" pitchFamily="18" charset="0"/>
              </a:rPr>
              <a:t>No single party can improve.</a:t>
            </a:r>
          </a:p>
          <a:p>
            <a:pPr marL="0" marR="0">
              <a:lnSpc>
                <a:spcPct val="107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           Stackelberg game: </a:t>
            </a:r>
          </a:p>
          <a:p>
            <a:pPr marL="0" marR="0">
              <a:lnSpc>
                <a:spcPct val="107000"/>
              </a:lnSpc>
              <a:spcBef>
                <a:spcPts val="0"/>
              </a:spcBef>
              <a:spcAft>
                <a:spcPts val="0"/>
              </a:spcAft>
            </a:pPr>
            <a:r>
              <a:rPr lang="en-US" sz="2000" dirty="0">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Calibri" panose="020F0502020204030204" pitchFamily="34" charset="0"/>
                <a:ea typeface="Calibri" panose="020F0502020204030204" pitchFamily="34" charset="0"/>
                <a:cs typeface="Times New Roman" panose="02020603050405020304" pitchFamily="18" charset="0"/>
              </a:rPr>
              <a:t>One (powerful) party gets to choose which equilibrium is selected.</a:t>
            </a:r>
            <a:endParaRPr lang="en-US" sz="2000" dirty="0"/>
          </a:p>
        </p:txBody>
      </p:sp>
    </p:spTree>
    <p:extLst>
      <p:ext uri="{BB962C8B-B14F-4D97-AF65-F5344CB8AC3E}">
        <p14:creationId xmlns:p14="http://schemas.microsoft.com/office/powerpoint/2010/main" val="30655750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7A1D547-0F61-FEDB-41DF-D56BE149F605}"/>
              </a:ext>
            </a:extLst>
          </p:cNvPr>
          <p:cNvSpPr>
            <a:spLocks noGrp="1"/>
          </p:cNvSpPr>
          <p:nvPr>
            <p:ph type="sldNum" sz="quarter" idx="12"/>
          </p:nvPr>
        </p:nvSpPr>
        <p:spPr/>
        <p:txBody>
          <a:bodyPr/>
          <a:lstStyle/>
          <a:p>
            <a:fld id="{2094E2E3-CF08-44D2-B456-AF9DF070FF9B}" type="slidenum">
              <a:rPr lang="en-GB" altLang="en-US" smtClean="0"/>
              <a:pPr/>
              <a:t>12</a:t>
            </a:fld>
            <a:endParaRPr lang="en-GB" altLang="en-US"/>
          </a:p>
        </p:txBody>
      </p:sp>
      <p:sp>
        <p:nvSpPr>
          <p:cNvPr id="4" name="TextBox 3">
            <a:extLst>
              <a:ext uri="{FF2B5EF4-FFF2-40B4-BE49-F238E27FC236}">
                <a16:creationId xmlns:a16="http://schemas.microsoft.com/office/drawing/2014/main" id="{0B159EA1-DF07-6A2A-30F1-EA797BCA1DB0}"/>
              </a:ext>
            </a:extLst>
          </p:cNvPr>
          <p:cNvSpPr txBox="1"/>
          <p:nvPr/>
        </p:nvSpPr>
        <p:spPr>
          <a:xfrm>
            <a:off x="412210" y="277433"/>
            <a:ext cx="8103140" cy="6351290"/>
          </a:xfrm>
          <a:prstGeom prst="rect">
            <a:avLst/>
          </a:prstGeom>
          <a:noFill/>
        </p:spPr>
        <p:txBody>
          <a:bodyPr wrap="square">
            <a:spAutoFit/>
          </a:bodyPr>
          <a:lstStyle/>
          <a:p>
            <a:pPr marL="0" marR="0">
              <a:lnSpc>
                <a:spcPct val="107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Example: </a:t>
            </a:r>
            <a:r>
              <a:rPr lang="en-US" sz="2000" dirty="0">
                <a:latin typeface="Calibri" panose="020F0502020204030204" pitchFamily="34" charset="0"/>
                <a:ea typeface="Calibri" panose="020F0502020204030204" pitchFamily="34" charset="0"/>
                <a:cs typeface="Times New Roman" panose="02020603050405020304" pitchFamily="18" charset="0"/>
              </a:rPr>
              <a:t>U</a:t>
            </a:r>
            <a:r>
              <a:rPr lang="en-US" sz="2000" dirty="0">
                <a:effectLst/>
                <a:latin typeface="Calibri" panose="020F0502020204030204" pitchFamily="34" charset="0"/>
                <a:ea typeface="Calibri" panose="020F0502020204030204" pitchFamily="34" charset="0"/>
                <a:cs typeface="Times New Roman" panose="02020603050405020304" pitchFamily="18" charset="0"/>
              </a:rPr>
              <a:t>niversity department, Course Bidding:</a:t>
            </a:r>
          </a:p>
          <a:p>
            <a:pPr marL="0" marR="0">
              <a:lnSpc>
                <a:spcPct val="107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latin typeface="Calibri" panose="020F0502020204030204" pitchFamily="34" charset="0"/>
                <a:ea typeface="Calibri" panose="020F0502020204030204" pitchFamily="34" charset="0"/>
                <a:cs typeface="Times New Roman" panose="02020603050405020304" pitchFamily="18" charset="0"/>
              </a:rPr>
              <a:t>Set of courses available this term:</a:t>
            </a:r>
          </a:p>
          <a:p>
            <a:pPr marL="0" marR="0">
              <a:lnSpc>
                <a:spcPct val="107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Each course </a:t>
            </a:r>
            <a:r>
              <a:rPr lang="en-US" sz="2000" i="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c</a:t>
            </a:r>
            <a:r>
              <a:rPr lang="en-US" sz="2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has an upper limit on registration</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i="1" dirty="0">
                <a:effectLst/>
                <a:latin typeface="Calibri" panose="020F0502020204030204" pitchFamily="34" charset="0"/>
                <a:ea typeface="Calibri" panose="020F0502020204030204" pitchFamily="34" charset="0"/>
                <a:cs typeface="Times New Roman" panose="02020603050405020304" pitchFamily="18" charset="0"/>
              </a:rPr>
              <a:t>Cap</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i="1" dirty="0">
                <a:effectLst/>
                <a:latin typeface="Calibri" panose="020F0502020204030204" pitchFamily="34" charset="0"/>
                <a:ea typeface="Calibri" panose="020F0502020204030204" pitchFamily="34" charset="0"/>
                <a:cs typeface="Times New Roman" panose="02020603050405020304" pitchFamily="18" charset="0"/>
              </a:rPr>
              <a:t>c</a:t>
            </a:r>
            <a:r>
              <a:rPr lang="en-US" sz="2000" dirty="0">
                <a:effectLst/>
                <a:latin typeface="Calibri" panose="020F0502020204030204" pitchFamily="34" charset="0"/>
                <a:ea typeface="Calibri" panose="020F0502020204030204" pitchFamily="34" charset="0"/>
                <a:cs typeface="Times New Roman" panose="02020603050405020304" pitchFamily="18" charset="0"/>
              </a:rPr>
              <a:t>).</a:t>
            </a:r>
          </a:p>
          <a:p>
            <a:pPr marL="0" marR="0">
              <a:lnSpc>
                <a:spcPct val="107000"/>
              </a:lnSpc>
              <a:spcBef>
                <a:spcPts val="0"/>
              </a:spcBef>
              <a:spcAft>
                <a:spcPts val="0"/>
              </a:spcAft>
            </a:pPr>
            <a:r>
              <a:rPr lang="en-US" sz="2000" dirty="0">
                <a:latin typeface="Calibri" panose="020F0502020204030204" pitchFamily="34" charset="0"/>
                <a:ea typeface="Calibri" panose="020F0502020204030204" pitchFamily="34" charset="0"/>
                <a:cs typeface="Times New Roman" panose="02020603050405020304" pitchFamily="18" charset="0"/>
              </a:rPr>
              <a:t>   Set of students:</a:t>
            </a:r>
          </a:p>
          <a:p>
            <a:pPr marL="0" marR="0">
              <a:lnSpc>
                <a:spcPct val="107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Each student </a:t>
            </a:r>
            <a:r>
              <a:rPr lang="en-US" sz="2000" i="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s</a:t>
            </a:r>
            <a:r>
              <a:rPr lang="en-US" sz="2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has an upper limit on courses</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i="1" dirty="0">
                <a:effectLst/>
                <a:latin typeface="Calibri" panose="020F0502020204030204" pitchFamily="34" charset="0"/>
                <a:ea typeface="Calibri" panose="020F0502020204030204" pitchFamily="34" charset="0"/>
                <a:cs typeface="Times New Roman" panose="02020603050405020304" pitchFamily="18" charset="0"/>
              </a:rPr>
              <a:t>Slim</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i="1" dirty="0">
                <a:effectLst/>
                <a:latin typeface="Calibri" panose="020F0502020204030204" pitchFamily="34" charset="0"/>
                <a:ea typeface="Calibri" panose="020F0502020204030204" pitchFamily="34" charset="0"/>
                <a:cs typeface="Times New Roman" panose="02020603050405020304" pitchFamily="18" charset="0"/>
              </a:rPr>
              <a:t>s</a:t>
            </a:r>
            <a:r>
              <a:rPr lang="en-US" sz="2000" dirty="0">
                <a:effectLst/>
                <a:latin typeface="Calibri" panose="020F0502020204030204" pitchFamily="34" charset="0"/>
                <a:ea typeface="Calibri" panose="020F0502020204030204" pitchFamily="34" charset="0"/>
                <a:cs typeface="Times New Roman" panose="02020603050405020304" pitchFamily="18" charset="0"/>
              </a:rPr>
              <a:t>).</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dirty="0">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    For each student </a:t>
            </a:r>
            <a:r>
              <a:rPr lang="en-US" sz="2000" i="1" dirty="0">
                <a:effectLst/>
                <a:latin typeface="Calibri" panose="020F0502020204030204" pitchFamily="34" charset="0"/>
                <a:ea typeface="Calibri" panose="020F0502020204030204" pitchFamily="34" charset="0"/>
                <a:cs typeface="Times New Roman" panose="02020603050405020304" pitchFamily="18" charset="0"/>
              </a:rPr>
              <a:t>s</a:t>
            </a:r>
            <a:r>
              <a:rPr lang="en-US" sz="2000" dirty="0">
                <a:effectLst/>
                <a:latin typeface="Calibri" panose="020F0502020204030204" pitchFamily="34" charset="0"/>
                <a:ea typeface="Calibri" panose="020F0502020204030204" pitchFamily="34" charset="0"/>
                <a:cs typeface="Times New Roman" panose="02020603050405020304" pitchFamily="18" charset="0"/>
              </a:rPr>
              <a:t> and course </a:t>
            </a:r>
            <a:r>
              <a:rPr lang="en-US" sz="2000" i="1" dirty="0">
                <a:effectLst/>
                <a:latin typeface="Calibri" panose="020F0502020204030204" pitchFamily="34" charset="0"/>
                <a:ea typeface="Calibri" panose="020F0502020204030204" pitchFamily="34" charset="0"/>
                <a:cs typeface="Times New Roman" panose="02020603050405020304" pitchFamily="18" charset="0"/>
              </a:rPr>
              <a:t>c</a:t>
            </a:r>
            <a:r>
              <a:rPr lang="en-US" sz="2000" dirty="0">
                <a:effectLst/>
                <a:latin typeface="Calibri" panose="020F0502020204030204" pitchFamily="34" charset="0"/>
                <a:ea typeface="Calibri" panose="020F0502020204030204" pitchFamily="34" charset="0"/>
                <a:cs typeface="Times New Roman" panose="02020603050405020304" pitchFamily="18" charset="0"/>
              </a:rPr>
              <a:t>:</a:t>
            </a:r>
          </a:p>
          <a:p>
            <a:pPr marL="0" marR="0">
              <a:lnSpc>
                <a:spcPct val="107000"/>
              </a:lnSpc>
              <a:spcBef>
                <a:spcPts val="0"/>
              </a:spcBef>
              <a:spcAft>
                <a:spcPts val="0"/>
              </a:spcAft>
            </a:pPr>
            <a:r>
              <a:rPr lang="en-US" sz="2000" dirty="0">
                <a:latin typeface="Calibri" panose="020F0502020204030204" pitchFamily="34" charset="0"/>
                <a:ea typeface="Calibri" panose="020F0502020204030204" pitchFamily="34" charset="0"/>
                <a:cs typeface="Times New Roman" panose="02020603050405020304" pitchFamily="18" charset="0"/>
              </a:rPr>
              <a:t>         </a:t>
            </a:r>
            <a:r>
              <a:rPr lang="en-US" sz="2000" i="1" dirty="0">
                <a:latin typeface="Calibri" panose="020F0502020204030204" pitchFamily="34" charset="0"/>
                <a:ea typeface="Calibri" panose="020F0502020204030204" pitchFamily="34" charset="0"/>
                <a:cs typeface="Times New Roman" panose="02020603050405020304" pitchFamily="18" charset="0"/>
              </a:rPr>
              <a:t>PR</a:t>
            </a:r>
            <a:r>
              <a:rPr lang="en-US" sz="2000" dirty="0">
                <a:latin typeface="Calibri" panose="020F0502020204030204" pitchFamily="34" charset="0"/>
                <a:ea typeface="Calibri" panose="020F0502020204030204" pitchFamily="34" charset="0"/>
                <a:cs typeface="Times New Roman" panose="02020603050405020304" pitchFamily="18" charset="0"/>
              </a:rPr>
              <a:t>( </a:t>
            </a:r>
            <a:r>
              <a:rPr lang="en-US" sz="2000" i="1" dirty="0">
                <a:latin typeface="Calibri" panose="020F0502020204030204" pitchFamily="34" charset="0"/>
                <a:ea typeface="Calibri" panose="020F0502020204030204" pitchFamily="34" charset="0"/>
                <a:cs typeface="Times New Roman" panose="02020603050405020304" pitchFamily="18" charset="0"/>
              </a:rPr>
              <a:t>s</a:t>
            </a:r>
            <a:r>
              <a:rPr lang="en-US" sz="2000" dirty="0">
                <a:latin typeface="Calibri" panose="020F0502020204030204" pitchFamily="34" charset="0"/>
                <a:ea typeface="Calibri" panose="020F0502020204030204" pitchFamily="34" charset="0"/>
                <a:cs typeface="Times New Roman" panose="02020603050405020304" pitchFamily="18" charset="0"/>
              </a:rPr>
              <a:t>, </a:t>
            </a:r>
            <a:r>
              <a:rPr lang="en-US" sz="2000" i="1" dirty="0">
                <a:latin typeface="Calibri" panose="020F0502020204030204" pitchFamily="34" charset="0"/>
                <a:ea typeface="Calibri" panose="020F0502020204030204" pitchFamily="34" charset="0"/>
                <a:cs typeface="Times New Roman" panose="02020603050405020304" pitchFamily="18" charset="0"/>
              </a:rPr>
              <a:t>c</a:t>
            </a:r>
            <a:r>
              <a:rPr lang="en-US" sz="2000" dirty="0">
                <a:latin typeface="Calibri" panose="020F0502020204030204" pitchFamily="34" charset="0"/>
                <a:ea typeface="Calibri" panose="020F0502020204030204" pitchFamily="34" charset="0"/>
                <a:cs typeface="Times New Roman" panose="02020603050405020304" pitchFamily="18" charset="0"/>
              </a:rPr>
              <a:t>) = preference ranking of student </a:t>
            </a:r>
            <a:r>
              <a:rPr lang="en-US" sz="2000" i="1" dirty="0">
                <a:latin typeface="Calibri" panose="020F0502020204030204" pitchFamily="34" charset="0"/>
                <a:ea typeface="Calibri" panose="020F0502020204030204" pitchFamily="34" charset="0"/>
                <a:cs typeface="Times New Roman" panose="02020603050405020304" pitchFamily="18" charset="0"/>
              </a:rPr>
              <a:t>s</a:t>
            </a:r>
            <a:r>
              <a:rPr lang="en-US" sz="2000" dirty="0">
                <a:latin typeface="Calibri" panose="020F0502020204030204" pitchFamily="34" charset="0"/>
                <a:ea typeface="Calibri" panose="020F0502020204030204" pitchFamily="34" charset="0"/>
                <a:cs typeface="Times New Roman" panose="02020603050405020304" pitchFamily="18" charset="0"/>
              </a:rPr>
              <a:t> for course </a:t>
            </a:r>
            <a:r>
              <a:rPr lang="en-US" sz="2000" i="1" dirty="0">
                <a:latin typeface="Calibri" panose="020F0502020204030204" pitchFamily="34" charset="0"/>
                <a:ea typeface="Calibri" panose="020F0502020204030204" pitchFamily="34" charset="0"/>
                <a:cs typeface="Times New Roman" panose="02020603050405020304" pitchFamily="18" charset="0"/>
              </a:rPr>
              <a:t>c</a:t>
            </a:r>
            <a:r>
              <a:rPr lang="en-US" sz="2000" dirty="0">
                <a:latin typeface="Calibri" panose="020F0502020204030204" pitchFamily="34"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a:latin typeface="Calibri" panose="020F0502020204030204" pitchFamily="34" charset="0"/>
                <a:ea typeface="Calibri" panose="020F0502020204030204" pitchFamily="34" charset="0"/>
                <a:cs typeface="Times New Roman" panose="02020603050405020304" pitchFamily="18" charset="0"/>
              </a:rPr>
              <a:t>  Obvious optimization problem:</a:t>
            </a:r>
            <a:endParaRPr lang="en-US" sz="9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9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a:latin typeface="Calibri" panose="020F0502020204030204" pitchFamily="34" charset="0"/>
                <a:ea typeface="Calibri" panose="020F0502020204030204" pitchFamily="34" charset="0"/>
                <a:cs typeface="Times New Roman" panose="02020603050405020304" pitchFamily="18" charset="0"/>
              </a:rPr>
              <a:t>Maximize </a:t>
            </a:r>
            <a:r>
              <a:rPr lang="en-US" sz="2000" dirty="0" err="1">
                <a:latin typeface="Calibri" panose="020F0502020204030204" pitchFamily="34" charset="0"/>
                <a:ea typeface="Calibri" panose="020F0502020204030204" pitchFamily="34" charset="0"/>
                <a:cs typeface="Times New Roman" panose="02020603050405020304" pitchFamily="18" charset="0"/>
              </a:rPr>
              <a:t>Σ</a:t>
            </a:r>
            <a:r>
              <a:rPr lang="en-US" sz="2000" i="1" baseline="-25000" dirty="0" err="1">
                <a:latin typeface="Calibri" panose="020F0502020204030204" pitchFamily="34" charset="0"/>
                <a:ea typeface="Calibri" panose="020F0502020204030204" pitchFamily="34" charset="0"/>
                <a:cs typeface="Times New Roman" panose="02020603050405020304" pitchFamily="18" charset="0"/>
              </a:rPr>
              <a:t>s</a:t>
            </a:r>
            <a:r>
              <a:rPr lang="en-US" sz="2000" dirty="0">
                <a:latin typeface="Calibri" panose="020F0502020204030204" pitchFamily="34" charset="0"/>
                <a:ea typeface="Calibri" panose="020F0502020204030204" pitchFamily="34" charset="0"/>
                <a:cs typeface="Times New Roman" panose="02020603050405020304" pitchFamily="18" charset="0"/>
              </a:rPr>
              <a:t> </a:t>
            </a:r>
            <a:r>
              <a:rPr lang="en-US" sz="2000" dirty="0" err="1">
                <a:latin typeface="Calibri" panose="020F0502020204030204" pitchFamily="34" charset="0"/>
                <a:ea typeface="Calibri" panose="020F0502020204030204" pitchFamily="34" charset="0"/>
                <a:cs typeface="Times New Roman" panose="02020603050405020304" pitchFamily="18" charset="0"/>
              </a:rPr>
              <a:t>Σ</a:t>
            </a:r>
            <a:r>
              <a:rPr lang="en-US" sz="2000" i="1" baseline="-25000" dirty="0" err="1">
                <a:latin typeface="Calibri" panose="020F0502020204030204" pitchFamily="34" charset="0"/>
                <a:ea typeface="Calibri" panose="020F0502020204030204" pitchFamily="34" charset="0"/>
                <a:cs typeface="Times New Roman" panose="02020603050405020304" pitchFamily="18" charset="0"/>
              </a:rPr>
              <a:t>c</a:t>
            </a:r>
            <a:r>
              <a:rPr lang="en-US" sz="2000" dirty="0">
                <a:latin typeface="Calibri" panose="020F0502020204030204" pitchFamily="34" charset="0"/>
                <a:ea typeface="Calibri" panose="020F0502020204030204" pitchFamily="34" charset="0"/>
                <a:cs typeface="Times New Roman" panose="02020603050405020304" pitchFamily="18" charset="0"/>
              </a:rPr>
              <a:t> </a:t>
            </a:r>
            <a:r>
              <a:rPr lang="en-US" sz="2000" i="1" dirty="0">
                <a:latin typeface="Calibri" panose="020F0502020204030204" pitchFamily="34" charset="0"/>
                <a:ea typeface="Calibri" panose="020F0502020204030204" pitchFamily="34" charset="0"/>
                <a:cs typeface="Times New Roman" panose="02020603050405020304" pitchFamily="18" charset="0"/>
              </a:rPr>
              <a:t>PR</a:t>
            </a:r>
            <a:r>
              <a:rPr lang="en-US" sz="2000" dirty="0">
                <a:latin typeface="Calibri" panose="020F0502020204030204" pitchFamily="34" charset="0"/>
                <a:ea typeface="Calibri" panose="020F0502020204030204" pitchFamily="34" charset="0"/>
                <a:cs typeface="Times New Roman" panose="02020603050405020304" pitchFamily="18" charset="0"/>
              </a:rPr>
              <a:t>( </a:t>
            </a:r>
            <a:r>
              <a:rPr lang="en-US" sz="2000" i="1" dirty="0">
                <a:latin typeface="Calibri" panose="020F0502020204030204" pitchFamily="34" charset="0"/>
                <a:ea typeface="Calibri" panose="020F0502020204030204" pitchFamily="34" charset="0"/>
                <a:cs typeface="Times New Roman" panose="02020603050405020304" pitchFamily="18" charset="0"/>
              </a:rPr>
              <a:t>s</a:t>
            </a:r>
            <a:r>
              <a:rPr lang="en-US" sz="2000" dirty="0">
                <a:latin typeface="Calibri" panose="020F0502020204030204" pitchFamily="34" charset="0"/>
                <a:ea typeface="Calibri" panose="020F0502020204030204" pitchFamily="34" charset="0"/>
                <a:cs typeface="Times New Roman" panose="02020603050405020304" pitchFamily="18" charset="0"/>
              </a:rPr>
              <a:t>, </a:t>
            </a:r>
            <a:r>
              <a:rPr lang="en-US" sz="2000" i="1" dirty="0">
                <a:latin typeface="Calibri" panose="020F0502020204030204" pitchFamily="34" charset="0"/>
                <a:ea typeface="Calibri" panose="020F0502020204030204" pitchFamily="34" charset="0"/>
                <a:cs typeface="Times New Roman" panose="02020603050405020304" pitchFamily="18" charset="0"/>
              </a:rPr>
              <a:t>c</a:t>
            </a:r>
            <a:r>
              <a:rPr lang="en-US" sz="2000" dirty="0">
                <a:latin typeface="Calibri" panose="020F0502020204030204" pitchFamily="34" charset="0"/>
                <a:ea typeface="Calibri" panose="020F0502020204030204" pitchFamily="34" charset="0"/>
                <a:cs typeface="Times New Roman" panose="02020603050405020304" pitchFamily="18" charset="0"/>
              </a:rPr>
              <a:t>) * </a:t>
            </a:r>
            <a:r>
              <a:rPr lang="en-US" sz="2000" i="1" dirty="0">
                <a:latin typeface="Calibri" panose="020F0502020204030204" pitchFamily="34" charset="0"/>
                <a:ea typeface="Calibri" panose="020F0502020204030204" pitchFamily="34" charset="0"/>
                <a:cs typeface="Times New Roman" panose="02020603050405020304" pitchFamily="18" charset="0"/>
              </a:rPr>
              <a:t>z</a:t>
            </a:r>
            <a:r>
              <a:rPr lang="en-US" sz="2000" dirty="0">
                <a:latin typeface="Calibri" panose="020F0502020204030204" pitchFamily="34" charset="0"/>
                <a:ea typeface="Calibri" panose="020F0502020204030204" pitchFamily="34" charset="0"/>
                <a:cs typeface="Times New Roman" panose="02020603050405020304" pitchFamily="18" charset="0"/>
              </a:rPr>
              <a:t>( </a:t>
            </a:r>
            <a:r>
              <a:rPr lang="en-US" sz="2000" i="1" dirty="0">
                <a:latin typeface="Calibri" panose="020F0502020204030204" pitchFamily="34" charset="0"/>
                <a:ea typeface="Calibri" panose="020F0502020204030204" pitchFamily="34" charset="0"/>
                <a:cs typeface="Times New Roman" panose="02020603050405020304" pitchFamily="18" charset="0"/>
              </a:rPr>
              <a:t>s, c</a:t>
            </a:r>
            <a:r>
              <a:rPr lang="en-US" sz="2000" dirty="0">
                <a:latin typeface="Calibri" panose="020F0502020204030204" pitchFamily="34" charset="0"/>
                <a:ea typeface="Calibri" panose="020F0502020204030204" pitchFamily="34" charset="0"/>
                <a:cs typeface="Times New Roman" panose="02020603050405020304" pitchFamily="18" charset="0"/>
              </a:rPr>
              <a:t>);     // Maximize achieved preferences;</a:t>
            </a:r>
          </a:p>
          <a:p>
            <a:pPr marL="0" marR="0">
              <a:lnSpc>
                <a:spcPct val="107000"/>
              </a:lnSpc>
              <a:spcBef>
                <a:spcPts val="0"/>
              </a:spcBef>
              <a:spcAft>
                <a:spcPts val="0"/>
              </a:spcAft>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a:latin typeface="Calibri" panose="020F0502020204030204" pitchFamily="34" charset="0"/>
                <a:ea typeface="Calibri" panose="020F0502020204030204" pitchFamily="34" charset="0"/>
                <a:cs typeface="Times New Roman" panose="02020603050405020304" pitchFamily="18" charset="0"/>
              </a:rPr>
              <a:t>                    </a:t>
            </a:r>
            <a:r>
              <a:rPr lang="en-US" sz="2000" i="1" dirty="0">
                <a:latin typeface="Calibri" panose="020F0502020204030204" pitchFamily="34" charset="0"/>
                <a:ea typeface="Calibri" panose="020F0502020204030204" pitchFamily="34" charset="0"/>
                <a:cs typeface="Times New Roman" panose="02020603050405020304" pitchFamily="18" charset="0"/>
              </a:rPr>
              <a:t>z</a:t>
            </a:r>
            <a:r>
              <a:rPr lang="en-US" sz="2000" dirty="0">
                <a:latin typeface="Calibri" panose="020F0502020204030204" pitchFamily="34" charset="0"/>
                <a:ea typeface="Calibri" panose="020F0502020204030204" pitchFamily="34" charset="0"/>
                <a:cs typeface="Times New Roman" panose="02020603050405020304" pitchFamily="18" charset="0"/>
              </a:rPr>
              <a:t>( </a:t>
            </a:r>
            <a:r>
              <a:rPr lang="en-US" sz="2000" i="1" dirty="0">
                <a:latin typeface="Calibri" panose="020F0502020204030204" pitchFamily="34" charset="0"/>
                <a:ea typeface="Calibri" panose="020F0502020204030204" pitchFamily="34" charset="0"/>
                <a:cs typeface="Times New Roman" panose="02020603050405020304" pitchFamily="18" charset="0"/>
              </a:rPr>
              <a:t>s, c</a:t>
            </a:r>
            <a:r>
              <a:rPr lang="en-US" sz="2000" dirty="0">
                <a:latin typeface="Calibri" panose="020F0502020204030204" pitchFamily="34" charset="0"/>
                <a:ea typeface="Calibri" panose="020F0502020204030204" pitchFamily="34" charset="0"/>
                <a:cs typeface="Times New Roman" panose="02020603050405020304" pitchFamily="18" charset="0"/>
              </a:rPr>
              <a:t>) = 0 or 1;               // Either gets the course or not;</a:t>
            </a:r>
          </a:p>
          <a:p>
            <a:pPr marL="0" marR="0">
              <a:lnSpc>
                <a:spcPct val="107000"/>
              </a:lnSpc>
              <a:spcBef>
                <a:spcPts val="0"/>
              </a:spcBef>
              <a:spcAft>
                <a:spcPts val="0"/>
              </a:spcAft>
            </a:pPr>
            <a:r>
              <a:rPr lang="en-US" sz="2000" dirty="0">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2000" dirty="0">
                <a:latin typeface="Calibri" panose="020F0502020204030204" pitchFamily="34" charset="0"/>
                <a:ea typeface="Calibri" panose="020F0502020204030204" pitchFamily="34" charset="0"/>
                <a:cs typeface="Times New Roman" panose="02020603050405020304" pitchFamily="18" charset="0"/>
              </a:rPr>
              <a:t>                    </a:t>
            </a:r>
            <a:r>
              <a:rPr lang="en-US" sz="2000" dirty="0" err="1">
                <a:latin typeface="Calibri" panose="020F0502020204030204" pitchFamily="34" charset="0"/>
                <a:ea typeface="Calibri" panose="020F0502020204030204" pitchFamily="34" charset="0"/>
                <a:cs typeface="Times New Roman" panose="02020603050405020304" pitchFamily="18" charset="0"/>
              </a:rPr>
              <a:t>Σ</a:t>
            </a:r>
            <a:r>
              <a:rPr lang="en-US" sz="2000" i="1" baseline="-25000" dirty="0" err="1">
                <a:latin typeface="Calibri" panose="020F0502020204030204" pitchFamily="34" charset="0"/>
                <a:ea typeface="Calibri" panose="020F0502020204030204" pitchFamily="34" charset="0"/>
                <a:cs typeface="Times New Roman" panose="02020603050405020304" pitchFamily="18" charset="0"/>
              </a:rPr>
              <a:t>s</a:t>
            </a:r>
            <a:r>
              <a:rPr lang="en-US" sz="2000" dirty="0">
                <a:latin typeface="Calibri" panose="020F0502020204030204" pitchFamily="34" charset="0"/>
                <a:ea typeface="Calibri" panose="020F0502020204030204" pitchFamily="34" charset="0"/>
                <a:cs typeface="Times New Roman" panose="02020603050405020304" pitchFamily="18" charset="0"/>
              </a:rPr>
              <a:t>  </a:t>
            </a:r>
            <a:r>
              <a:rPr lang="en-US" sz="2000" i="1" dirty="0">
                <a:latin typeface="Calibri" panose="020F0502020204030204" pitchFamily="34" charset="0"/>
                <a:ea typeface="Calibri" panose="020F0502020204030204" pitchFamily="34" charset="0"/>
                <a:cs typeface="Times New Roman" panose="02020603050405020304" pitchFamily="18" charset="0"/>
              </a:rPr>
              <a:t>z</a:t>
            </a:r>
            <a:r>
              <a:rPr lang="en-US" sz="2000" dirty="0">
                <a:latin typeface="Calibri" panose="020F0502020204030204" pitchFamily="34" charset="0"/>
                <a:ea typeface="Calibri" panose="020F0502020204030204" pitchFamily="34" charset="0"/>
                <a:cs typeface="Times New Roman" panose="02020603050405020304" pitchFamily="18" charset="0"/>
              </a:rPr>
              <a:t>( </a:t>
            </a:r>
            <a:r>
              <a:rPr lang="en-US" sz="2000" i="1" dirty="0">
                <a:latin typeface="Calibri" panose="020F0502020204030204" pitchFamily="34" charset="0"/>
                <a:ea typeface="Calibri" panose="020F0502020204030204" pitchFamily="34" charset="0"/>
                <a:cs typeface="Times New Roman" panose="02020603050405020304" pitchFamily="18" charset="0"/>
              </a:rPr>
              <a:t>s, c</a:t>
            </a:r>
            <a:r>
              <a:rPr lang="en-US" sz="2000" dirty="0">
                <a:latin typeface="Calibri" panose="020F0502020204030204" pitchFamily="34" charset="0"/>
                <a:ea typeface="Calibri" panose="020F0502020204030204" pitchFamily="34" charset="0"/>
                <a:cs typeface="Times New Roman" panose="02020603050405020304" pitchFamily="18" charset="0"/>
              </a:rPr>
              <a:t>)   ≤ </a:t>
            </a:r>
            <a:r>
              <a:rPr lang="en-US" sz="2000" i="1" dirty="0">
                <a:effectLst/>
                <a:latin typeface="Calibri" panose="020F0502020204030204" pitchFamily="34" charset="0"/>
                <a:ea typeface="Calibri" panose="020F0502020204030204" pitchFamily="34" charset="0"/>
                <a:cs typeface="Times New Roman" panose="02020603050405020304" pitchFamily="18" charset="0"/>
              </a:rPr>
              <a:t>Cap</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i="1" dirty="0">
                <a:effectLst/>
                <a:latin typeface="Calibri" panose="020F0502020204030204" pitchFamily="34" charset="0"/>
                <a:ea typeface="Calibri" panose="020F0502020204030204" pitchFamily="34" charset="0"/>
                <a:cs typeface="Times New Roman" panose="02020603050405020304" pitchFamily="18" charset="0"/>
              </a:rPr>
              <a:t>c</a:t>
            </a:r>
            <a:r>
              <a:rPr lang="en-US" sz="2000" dirty="0">
                <a:effectLst/>
                <a:latin typeface="Calibri" panose="020F0502020204030204" pitchFamily="34" charset="0"/>
                <a:ea typeface="Calibri" panose="020F0502020204030204" pitchFamily="34" charset="0"/>
                <a:cs typeface="Times New Roman" panose="02020603050405020304" pitchFamily="18" charset="0"/>
              </a:rPr>
              <a:t>)</a:t>
            </a:r>
            <a:r>
              <a:rPr lang="en-US" sz="2000" dirty="0">
                <a:latin typeface="Calibri" panose="020F0502020204030204" pitchFamily="34" charset="0"/>
                <a:ea typeface="Calibri" panose="020F0502020204030204" pitchFamily="34" charset="0"/>
                <a:cs typeface="Times New Roman" panose="02020603050405020304" pitchFamily="18" charset="0"/>
              </a:rPr>
              <a:t>;      // Students per course capacity;</a:t>
            </a:r>
          </a:p>
          <a:p>
            <a:pPr marL="0" marR="0">
              <a:lnSpc>
                <a:spcPct val="107000"/>
              </a:lnSpc>
              <a:spcBef>
                <a:spcPts val="0"/>
              </a:spcBef>
              <a:spcAft>
                <a:spcPts val="0"/>
              </a:spcAft>
            </a:pPr>
            <a:r>
              <a:rPr lang="en-US" sz="2000" dirty="0">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2000" dirty="0">
                <a:latin typeface="Calibri" panose="020F0502020204030204" pitchFamily="34" charset="0"/>
                <a:ea typeface="Calibri" panose="020F0502020204030204" pitchFamily="34" charset="0"/>
                <a:cs typeface="Times New Roman" panose="02020603050405020304" pitchFamily="18" charset="0"/>
              </a:rPr>
              <a:t>                    </a:t>
            </a:r>
            <a:r>
              <a:rPr lang="en-US" sz="2000" dirty="0" err="1">
                <a:latin typeface="Calibri" panose="020F0502020204030204" pitchFamily="34" charset="0"/>
                <a:ea typeface="Calibri" panose="020F0502020204030204" pitchFamily="34" charset="0"/>
                <a:cs typeface="Times New Roman" panose="02020603050405020304" pitchFamily="18" charset="0"/>
              </a:rPr>
              <a:t>Σ</a:t>
            </a:r>
            <a:r>
              <a:rPr lang="en-US" sz="2000" i="1" baseline="-25000" dirty="0" err="1">
                <a:latin typeface="Calibri" panose="020F0502020204030204" pitchFamily="34" charset="0"/>
                <a:ea typeface="Calibri" panose="020F0502020204030204" pitchFamily="34" charset="0"/>
                <a:cs typeface="Times New Roman" panose="02020603050405020304" pitchFamily="18" charset="0"/>
              </a:rPr>
              <a:t>c</a:t>
            </a:r>
            <a:r>
              <a:rPr lang="en-US" sz="2000" dirty="0">
                <a:latin typeface="Calibri" panose="020F0502020204030204" pitchFamily="34" charset="0"/>
                <a:ea typeface="Calibri" panose="020F0502020204030204" pitchFamily="34" charset="0"/>
                <a:cs typeface="Times New Roman" panose="02020603050405020304" pitchFamily="18" charset="0"/>
              </a:rPr>
              <a:t>  </a:t>
            </a:r>
            <a:r>
              <a:rPr lang="en-US" sz="2000" i="1" dirty="0">
                <a:latin typeface="Calibri" panose="020F0502020204030204" pitchFamily="34" charset="0"/>
                <a:ea typeface="Calibri" panose="020F0502020204030204" pitchFamily="34" charset="0"/>
                <a:cs typeface="Times New Roman" panose="02020603050405020304" pitchFamily="18" charset="0"/>
              </a:rPr>
              <a:t>z</a:t>
            </a:r>
            <a:r>
              <a:rPr lang="en-US" sz="2000" dirty="0">
                <a:latin typeface="Calibri" panose="020F0502020204030204" pitchFamily="34" charset="0"/>
                <a:ea typeface="Calibri" panose="020F0502020204030204" pitchFamily="34" charset="0"/>
                <a:cs typeface="Times New Roman" panose="02020603050405020304" pitchFamily="18" charset="0"/>
              </a:rPr>
              <a:t>( </a:t>
            </a:r>
            <a:r>
              <a:rPr lang="en-US" sz="2000" i="1" dirty="0">
                <a:latin typeface="Calibri" panose="020F0502020204030204" pitchFamily="34" charset="0"/>
                <a:ea typeface="Calibri" panose="020F0502020204030204" pitchFamily="34" charset="0"/>
                <a:cs typeface="Times New Roman" panose="02020603050405020304" pitchFamily="18" charset="0"/>
              </a:rPr>
              <a:t>s, c</a:t>
            </a:r>
            <a:r>
              <a:rPr lang="en-US" sz="2000" dirty="0">
                <a:latin typeface="Calibri" panose="020F0502020204030204" pitchFamily="34" charset="0"/>
                <a:ea typeface="Calibri" panose="020F0502020204030204" pitchFamily="34" charset="0"/>
                <a:cs typeface="Times New Roman" panose="02020603050405020304" pitchFamily="18" charset="0"/>
              </a:rPr>
              <a:t>)   ≤ </a:t>
            </a:r>
            <a:r>
              <a:rPr lang="en-US" sz="2000" i="1" dirty="0">
                <a:latin typeface="Calibri" panose="020F0502020204030204" pitchFamily="34" charset="0"/>
                <a:ea typeface="Calibri" panose="020F0502020204030204" pitchFamily="34" charset="0"/>
                <a:cs typeface="Times New Roman" panose="02020603050405020304" pitchFamily="18" charset="0"/>
              </a:rPr>
              <a:t>Slim</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i="1" dirty="0">
                <a:latin typeface="Calibri" panose="020F0502020204030204" pitchFamily="34" charset="0"/>
                <a:ea typeface="Calibri" panose="020F0502020204030204" pitchFamily="34" charset="0"/>
                <a:cs typeface="Times New Roman" panose="02020603050405020304" pitchFamily="18" charset="0"/>
              </a:rPr>
              <a:t>s</a:t>
            </a:r>
            <a:r>
              <a:rPr lang="en-US" sz="2000" dirty="0">
                <a:effectLst/>
                <a:latin typeface="Calibri" panose="020F0502020204030204" pitchFamily="34" charset="0"/>
                <a:ea typeface="Calibri" panose="020F0502020204030204" pitchFamily="34" charset="0"/>
                <a:cs typeface="Times New Roman" panose="02020603050405020304" pitchFamily="18" charset="0"/>
              </a:rPr>
              <a:t>)</a:t>
            </a:r>
            <a:r>
              <a:rPr lang="en-US" sz="2000" dirty="0">
                <a:latin typeface="Calibri" panose="020F0502020204030204" pitchFamily="34" charset="0"/>
                <a:ea typeface="Calibri" panose="020F0502020204030204" pitchFamily="34" charset="0"/>
                <a:cs typeface="Times New Roman" panose="02020603050405020304" pitchFamily="18" charset="0"/>
              </a:rPr>
              <a:t>;      //  Courses per student limit;</a:t>
            </a:r>
          </a:p>
          <a:p>
            <a:pPr marL="0" marR="0">
              <a:lnSpc>
                <a:spcPct val="107000"/>
              </a:lnSpc>
              <a:spcBef>
                <a:spcPts val="0"/>
              </a:spcBef>
              <a:spcAft>
                <a:spcPts val="0"/>
              </a:spcAft>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a:latin typeface="Calibri" panose="020F0502020204030204" pitchFamily="34" charset="0"/>
                <a:ea typeface="Calibri" panose="020F0502020204030204" pitchFamily="34" charset="0"/>
                <a:cs typeface="Times New Roman" panose="02020603050405020304" pitchFamily="18" charset="0"/>
              </a:rPr>
              <a:t>                     </a:t>
            </a:r>
            <a:r>
              <a:rPr lang="en-US" sz="2000" i="1" dirty="0">
                <a:latin typeface="Calibri" panose="020F0502020204030204" pitchFamily="34" charset="0"/>
                <a:ea typeface="Calibri" panose="020F0502020204030204" pitchFamily="34" charset="0"/>
                <a:cs typeface="Times New Roman" panose="02020603050405020304" pitchFamily="18" charset="0"/>
              </a:rPr>
              <a:t>z</a:t>
            </a:r>
            <a:r>
              <a:rPr lang="en-US" sz="2000" dirty="0">
                <a:latin typeface="Calibri" panose="020F0502020204030204" pitchFamily="34" charset="0"/>
                <a:ea typeface="Calibri" panose="020F0502020204030204" pitchFamily="34" charset="0"/>
                <a:cs typeface="Times New Roman" panose="02020603050405020304" pitchFamily="18" charset="0"/>
              </a:rPr>
              <a:t>( </a:t>
            </a:r>
            <a:r>
              <a:rPr lang="en-US" sz="2000" i="1" dirty="0">
                <a:latin typeface="Calibri" panose="020F0502020204030204" pitchFamily="34" charset="0"/>
                <a:ea typeface="Calibri" panose="020F0502020204030204" pitchFamily="34" charset="0"/>
                <a:cs typeface="Times New Roman" panose="02020603050405020304" pitchFamily="18" charset="0"/>
              </a:rPr>
              <a:t>s, c</a:t>
            </a:r>
            <a:r>
              <a:rPr lang="en-US" sz="2000" baseline="-25000" dirty="0">
                <a:latin typeface="Calibri" panose="020F0502020204030204" pitchFamily="34" charset="0"/>
                <a:ea typeface="Calibri" panose="020F0502020204030204" pitchFamily="34" charset="0"/>
                <a:cs typeface="Times New Roman" panose="02020603050405020304" pitchFamily="18" charset="0"/>
              </a:rPr>
              <a:t>1</a:t>
            </a:r>
            <a:r>
              <a:rPr lang="en-US" sz="2000" dirty="0">
                <a:latin typeface="Calibri" panose="020F0502020204030204" pitchFamily="34" charset="0"/>
                <a:ea typeface="Calibri" panose="020F0502020204030204" pitchFamily="34" charset="0"/>
                <a:cs typeface="Times New Roman" panose="02020603050405020304" pitchFamily="18" charset="0"/>
              </a:rPr>
              <a:t>)  + </a:t>
            </a:r>
            <a:r>
              <a:rPr lang="en-US" sz="2000" i="1" dirty="0">
                <a:latin typeface="Calibri" panose="020F0502020204030204" pitchFamily="34" charset="0"/>
                <a:ea typeface="Calibri" panose="020F0502020204030204" pitchFamily="34" charset="0"/>
                <a:cs typeface="Times New Roman" panose="02020603050405020304" pitchFamily="18" charset="0"/>
              </a:rPr>
              <a:t>z</a:t>
            </a:r>
            <a:r>
              <a:rPr lang="en-US" sz="2000" dirty="0">
                <a:latin typeface="Calibri" panose="020F0502020204030204" pitchFamily="34" charset="0"/>
                <a:ea typeface="Calibri" panose="020F0502020204030204" pitchFamily="34" charset="0"/>
                <a:cs typeface="Times New Roman" panose="02020603050405020304" pitchFamily="18" charset="0"/>
              </a:rPr>
              <a:t>( </a:t>
            </a:r>
            <a:r>
              <a:rPr lang="en-US" sz="2000" i="1" dirty="0">
                <a:latin typeface="Calibri" panose="020F0502020204030204" pitchFamily="34" charset="0"/>
                <a:ea typeface="Calibri" panose="020F0502020204030204" pitchFamily="34" charset="0"/>
                <a:cs typeface="Times New Roman" panose="02020603050405020304" pitchFamily="18" charset="0"/>
              </a:rPr>
              <a:t>s</a:t>
            </a:r>
            <a:r>
              <a:rPr lang="en-US" sz="2000" dirty="0">
                <a:latin typeface="Calibri" panose="020F0502020204030204" pitchFamily="34" charset="0"/>
                <a:ea typeface="Calibri" panose="020F0502020204030204" pitchFamily="34" charset="0"/>
                <a:cs typeface="Times New Roman" panose="02020603050405020304" pitchFamily="18" charset="0"/>
              </a:rPr>
              <a:t>, </a:t>
            </a:r>
            <a:r>
              <a:rPr lang="en-US" sz="2000" i="1" dirty="0">
                <a:latin typeface="Calibri" panose="020F0502020204030204" pitchFamily="34" charset="0"/>
                <a:ea typeface="Calibri" panose="020F0502020204030204" pitchFamily="34" charset="0"/>
                <a:cs typeface="Times New Roman" panose="02020603050405020304" pitchFamily="18" charset="0"/>
              </a:rPr>
              <a:t>c</a:t>
            </a:r>
            <a:r>
              <a:rPr lang="en-US" sz="2000" baseline="-25000" dirty="0">
                <a:latin typeface="Calibri" panose="020F0502020204030204" pitchFamily="34" charset="0"/>
                <a:ea typeface="Calibri" panose="020F0502020204030204" pitchFamily="34" charset="0"/>
                <a:cs typeface="Times New Roman" panose="02020603050405020304" pitchFamily="18" charset="0"/>
              </a:rPr>
              <a:t>2</a:t>
            </a:r>
            <a:r>
              <a:rPr lang="en-US" sz="2000" dirty="0">
                <a:latin typeface="Calibri" panose="020F0502020204030204" pitchFamily="34" charset="0"/>
                <a:ea typeface="Calibri" panose="020F0502020204030204" pitchFamily="34" charset="0"/>
                <a:cs typeface="Times New Roman" panose="02020603050405020304" pitchFamily="18" charset="0"/>
              </a:rPr>
              <a:t>) ≤ 1,   // if </a:t>
            </a:r>
            <a:r>
              <a:rPr lang="en-US" sz="2000" i="1" dirty="0">
                <a:latin typeface="Calibri" panose="020F0502020204030204" pitchFamily="34" charset="0"/>
                <a:ea typeface="Calibri" panose="020F0502020204030204" pitchFamily="34" charset="0"/>
                <a:cs typeface="Times New Roman" panose="02020603050405020304" pitchFamily="18" charset="0"/>
              </a:rPr>
              <a:t>c</a:t>
            </a:r>
            <a:r>
              <a:rPr lang="en-US" sz="2000" baseline="-25000" dirty="0">
                <a:latin typeface="Calibri" panose="020F0502020204030204" pitchFamily="34" charset="0"/>
                <a:ea typeface="Calibri" panose="020F0502020204030204" pitchFamily="34" charset="0"/>
                <a:cs typeface="Times New Roman" panose="02020603050405020304" pitchFamily="18" charset="0"/>
              </a:rPr>
              <a:t>1</a:t>
            </a:r>
            <a:r>
              <a:rPr lang="en-US" sz="2000" dirty="0">
                <a:latin typeface="Calibri" panose="020F0502020204030204" pitchFamily="34" charset="0"/>
                <a:ea typeface="Calibri" panose="020F0502020204030204" pitchFamily="34" charset="0"/>
                <a:cs typeface="Times New Roman" panose="02020603050405020304" pitchFamily="18" charset="0"/>
              </a:rPr>
              <a:t> and </a:t>
            </a:r>
            <a:r>
              <a:rPr lang="en-US" sz="2000" i="1" dirty="0">
                <a:latin typeface="Calibri" panose="020F0502020204030204" pitchFamily="34" charset="0"/>
                <a:ea typeface="Calibri" panose="020F0502020204030204" pitchFamily="34" charset="0"/>
                <a:cs typeface="Times New Roman" panose="02020603050405020304" pitchFamily="18" charset="0"/>
              </a:rPr>
              <a:t>c</a:t>
            </a:r>
            <a:r>
              <a:rPr lang="en-US" sz="2000" baseline="-25000" dirty="0">
                <a:latin typeface="Calibri" panose="020F0502020204030204" pitchFamily="34" charset="0"/>
                <a:ea typeface="Calibri" panose="020F0502020204030204" pitchFamily="34" charset="0"/>
                <a:cs typeface="Times New Roman" panose="02020603050405020304" pitchFamily="18" charset="0"/>
              </a:rPr>
              <a:t>2</a:t>
            </a:r>
            <a:r>
              <a:rPr lang="en-US" sz="2000" dirty="0">
                <a:latin typeface="Calibri" panose="020F0502020204030204" pitchFamily="34" charset="0"/>
                <a:ea typeface="Calibri" panose="020F0502020204030204" pitchFamily="34" charset="0"/>
                <a:cs typeface="Times New Roman" panose="02020603050405020304" pitchFamily="18" charset="0"/>
              </a:rPr>
              <a:t> meet at same time;</a:t>
            </a:r>
          </a:p>
        </p:txBody>
      </p:sp>
    </p:spTree>
    <p:extLst>
      <p:ext uri="{BB962C8B-B14F-4D97-AF65-F5344CB8AC3E}">
        <p14:creationId xmlns:p14="http://schemas.microsoft.com/office/powerpoint/2010/main" val="2519443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67C792A-13D1-BAA9-D207-B702FF59FE92}"/>
              </a:ext>
            </a:extLst>
          </p:cNvPr>
          <p:cNvSpPr>
            <a:spLocks noGrp="1"/>
          </p:cNvSpPr>
          <p:nvPr>
            <p:ph type="sldNum" sz="quarter" idx="12"/>
          </p:nvPr>
        </p:nvSpPr>
        <p:spPr/>
        <p:txBody>
          <a:bodyPr/>
          <a:lstStyle/>
          <a:p>
            <a:fld id="{2094E2E3-CF08-44D2-B456-AF9DF070FF9B}" type="slidenum">
              <a:rPr lang="en-GB" altLang="en-US" smtClean="0"/>
              <a:pPr/>
              <a:t>13</a:t>
            </a:fld>
            <a:endParaRPr lang="en-GB" altLang="en-US"/>
          </a:p>
        </p:txBody>
      </p:sp>
      <p:sp>
        <p:nvSpPr>
          <p:cNvPr id="4" name="TextBox 3">
            <a:extLst>
              <a:ext uri="{FF2B5EF4-FFF2-40B4-BE49-F238E27FC236}">
                <a16:creationId xmlns:a16="http://schemas.microsoft.com/office/drawing/2014/main" id="{07CDFC34-36FA-8E0E-4029-5700FF35E8FA}"/>
              </a:ext>
            </a:extLst>
          </p:cNvPr>
          <p:cNvSpPr txBox="1"/>
          <p:nvPr/>
        </p:nvSpPr>
        <p:spPr>
          <a:xfrm>
            <a:off x="311285" y="282102"/>
            <a:ext cx="8511702" cy="6238824"/>
          </a:xfrm>
          <a:prstGeom prst="rect">
            <a:avLst/>
          </a:prstGeom>
          <a:noFill/>
        </p:spPr>
        <p:txBody>
          <a:bodyPr wrap="square">
            <a:spAutoFit/>
          </a:bodyPr>
          <a:lstStyle/>
          <a:p>
            <a:pPr marL="0" marR="0">
              <a:lnSpc>
                <a:spcPct val="107000"/>
              </a:lnSpc>
              <a:spcBef>
                <a:spcPts val="0"/>
              </a:spcBef>
              <a:spcAft>
                <a:spcPts val="0"/>
              </a:spcAft>
            </a:pPr>
            <a:r>
              <a:rPr lang="en-US" sz="1700" dirty="0">
                <a:latin typeface="Calibri" panose="020F0502020204030204" pitchFamily="34" charset="0"/>
                <a:ea typeface="Calibri" panose="020F0502020204030204" pitchFamily="34" charset="0"/>
                <a:cs typeface="Times New Roman" panose="02020603050405020304" pitchFamily="18" charset="0"/>
              </a:rPr>
              <a:t>Course Bidding continued:</a:t>
            </a:r>
          </a:p>
          <a:p>
            <a:pPr marL="0" marR="0">
              <a:lnSpc>
                <a:spcPct val="107000"/>
              </a:lnSpc>
              <a:spcBef>
                <a:spcPts val="0"/>
              </a:spcBef>
              <a:spcAft>
                <a:spcPts val="0"/>
              </a:spcAft>
            </a:pPr>
            <a:endParaRPr lang="en-US" sz="17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700" dirty="0">
                <a:latin typeface="Calibri" panose="020F0502020204030204" pitchFamily="34" charset="0"/>
                <a:ea typeface="Calibri" panose="020F0502020204030204" pitchFamily="34" charset="0"/>
                <a:cs typeface="Times New Roman" panose="02020603050405020304" pitchFamily="18" charset="0"/>
              </a:rPr>
              <a:t>Maximize </a:t>
            </a:r>
            <a:r>
              <a:rPr lang="en-US" sz="1700" dirty="0" err="1">
                <a:latin typeface="Calibri" panose="020F0502020204030204" pitchFamily="34" charset="0"/>
                <a:ea typeface="Calibri" panose="020F0502020204030204" pitchFamily="34" charset="0"/>
                <a:cs typeface="Times New Roman" panose="02020603050405020304" pitchFamily="18" charset="0"/>
              </a:rPr>
              <a:t>Σ</a:t>
            </a:r>
            <a:r>
              <a:rPr lang="en-US" sz="1700" i="1" baseline="-25000" dirty="0" err="1">
                <a:latin typeface="Calibri" panose="020F0502020204030204" pitchFamily="34" charset="0"/>
                <a:ea typeface="Calibri" panose="020F0502020204030204" pitchFamily="34" charset="0"/>
                <a:cs typeface="Times New Roman" panose="02020603050405020304" pitchFamily="18" charset="0"/>
              </a:rPr>
              <a:t>s</a:t>
            </a:r>
            <a:r>
              <a:rPr lang="en-US" sz="1700" dirty="0">
                <a:latin typeface="Calibri" panose="020F0502020204030204" pitchFamily="34" charset="0"/>
                <a:ea typeface="Calibri" panose="020F0502020204030204" pitchFamily="34" charset="0"/>
                <a:cs typeface="Times New Roman" panose="02020603050405020304" pitchFamily="18" charset="0"/>
              </a:rPr>
              <a:t> </a:t>
            </a:r>
            <a:r>
              <a:rPr lang="en-US" sz="1700" dirty="0" err="1">
                <a:latin typeface="Calibri" panose="020F0502020204030204" pitchFamily="34" charset="0"/>
                <a:ea typeface="Calibri" panose="020F0502020204030204" pitchFamily="34" charset="0"/>
                <a:cs typeface="Times New Roman" panose="02020603050405020304" pitchFamily="18" charset="0"/>
              </a:rPr>
              <a:t>Σ</a:t>
            </a:r>
            <a:r>
              <a:rPr lang="en-US" sz="1700" i="1" baseline="-25000" dirty="0" err="1">
                <a:latin typeface="Calibri" panose="020F0502020204030204" pitchFamily="34" charset="0"/>
                <a:ea typeface="Calibri" panose="020F0502020204030204" pitchFamily="34" charset="0"/>
                <a:cs typeface="Times New Roman" panose="02020603050405020304" pitchFamily="18" charset="0"/>
              </a:rPr>
              <a:t>c</a:t>
            </a:r>
            <a:r>
              <a:rPr lang="en-US" sz="1700" dirty="0">
                <a:latin typeface="Calibri" panose="020F0502020204030204" pitchFamily="34" charset="0"/>
                <a:ea typeface="Calibri" panose="020F0502020204030204" pitchFamily="34" charset="0"/>
                <a:cs typeface="Times New Roman" panose="02020603050405020304" pitchFamily="18" charset="0"/>
              </a:rPr>
              <a:t> </a:t>
            </a:r>
            <a:r>
              <a:rPr lang="en-US" sz="1700" i="1" dirty="0">
                <a:latin typeface="Calibri" panose="020F0502020204030204" pitchFamily="34" charset="0"/>
                <a:ea typeface="Calibri" panose="020F0502020204030204" pitchFamily="34" charset="0"/>
                <a:cs typeface="Times New Roman" panose="02020603050405020304" pitchFamily="18" charset="0"/>
              </a:rPr>
              <a:t>PR</a:t>
            </a:r>
            <a:r>
              <a:rPr lang="en-US" sz="1700" dirty="0">
                <a:latin typeface="Calibri" panose="020F0502020204030204" pitchFamily="34" charset="0"/>
                <a:ea typeface="Calibri" panose="020F0502020204030204" pitchFamily="34" charset="0"/>
                <a:cs typeface="Times New Roman" panose="02020603050405020304" pitchFamily="18" charset="0"/>
              </a:rPr>
              <a:t>( </a:t>
            </a:r>
            <a:r>
              <a:rPr lang="en-US" sz="1700" i="1" dirty="0">
                <a:latin typeface="Calibri" panose="020F0502020204030204" pitchFamily="34" charset="0"/>
                <a:ea typeface="Calibri" panose="020F0502020204030204" pitchFamily="34" charset="0"/>
                <a:cs typeface="Times New Roman" panose="02020603050405020304" pitchFamily="18" charset="0"/>
              </a:rPr>
              <a:t>s</a:t>
            </a:r>
            <a:r>
              <a:rPr lang="en-US" sz="1700" dirty="0">
                <a:latin typeface="Calibri" panose="020F0502020204030204" pitchFamily="34" charset="0"/>
                <a:ea typeface="Calibri" panose="020F0502020204030204" pitchFamily="34" charset="0"/>
                <a:cs typeface="Times New Roman" panose="02020603050405020304" pitchFamily="18" charset="0"/>
              </a:rPr>
              <a:t>, </a:t>
            </a:r>
            <a:r>
              <a:rPr lang="en-US" sz="1700" i="1" dirty="0">
                <a:latin typeface="Calibri" panose="020F0502020204030204" pitchFamily="34" charset="0"/>
                <a:ea typeface="Calibri" panose="020F0502020204030204" pitchFamily="34" charset="0"/>
                <a:cs typeface="Times New Roman" panose="02020603050405020304" pitchFamily="18" charset="0"/>
              </a:rPr>
              <a:t>c</a:t>
            </a:r>
            <a:r>
              <a:rPr lang="en-US" sz="1700" dirty="0">
                <a:latin typeface="Calibri" panose="020F0502020204030204" pitchFamily="34" charset="0"/>
                <a:ea typeface="Calibri" panose="020F0502020204030204" pitchFamily="34" charset="0"/>
                <a:cs typeface="Times New Roman" panose="02020603050405020304" pitchFamily="18" charset="0"/>
              </a:rPr>
              <a:t>) * </a:t>
            </a:r>
            <a:r>
              <a:rPr lang="en-US" sz="1700" i="1" dirty="0">
                <a:latin typeface="Calibri" panose="020F0502020204030204" pitchFamily="34" charset="0"/>
                <a:ea typeface="Calibri" panose="020F0502020204030204" pitchFamily="34" charset="0"/>
                <a:cs typeface="Times New Roman" panose="02020603050405020304" pitchFamily="18" charset="0"/>
              </a:rPr>
              <a:t>z</a:t>
            </a:r>
            <a:r>
              <a:rPr lang="en-US" sz="1700" dirty="0">
                <a:latin typeface="Calibri" panose="020F0502020204030204" pitchFamily="34" charset="0"/>
                <a:ea typeface="Calibri" panose="020F0502020204030204" pitchFamily="34" charset="0"/>
                <a:cs typeface="Times New Roman" panose="02020603050405020304" pitchFamily="18" charset="0"/>
              </a:rPr>
              <a:t>( </a:t>
            </a:r>
            <a:r>
              <a:rPr lang="en-US" sz="1700" i="1" dirty="0">
                <a:latin typeface="Calibri" panose="020F0502020204030204" pitchFamily="34" charset="0"/>
                <a:ea typeface="Calibri" panose="020F0502020204030204" pitchFamily="34" charset="0"/>
                <a:cs typeface="Times New Roman" panose="02020603050405020304" pitchFamily="18" charset="0"/>
              </a:rPr>
              <a:t>s, c</a:t>
            </a:r>
            <a:r>
              <a:rPr lang="en-US" sz="1700" dirty="0">
                <a:latin typeface="Calibri" panose="020F0502020204030204" pitchFamily="34" charset="0"/>
                <a:ea typeface="Calibri" panose="020F0502020204030204" pitchFamily="34" charset="0"/>
                <a:cs typeface="Times New Roman" panose="02020603050405020304" pitchFamily="18" charset="0"/>
              </a:rPr>
              <a:t>);     // Maximize achieved preferences;</a:t>
            </a:r>
          </a:p>
          <a:p>
            <a:pPr marL="0" marR="0">
              <a:lnSpc>
                <a:spcPct val="107000"/>
              </a:lnSpc>
              <a:spcBef>
                <a:spcPts val="0"/>
              </a:spcBef>
              <a:spcAft>
                <a:spcPts val="0"/>
              </a:spcAft>
            </a:pPr>
            <a:endParaRPr lang="en-US" sz="17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700" dirty="0">
                <a:latin typeface="Calibri" panose="020F0502020204030204" pitchFamily="34" charset="0"/>
                <a:ea typeface="Calibri" panose="020F0502020204030204" pitchFamily="34" charset="0"/>
                <a:cs typeface="Times New Roman" panose="02020603050405020304" pitchFamily="18" charset="0"/>
              </a:rPr>
              <a:t>                    </a:t>
            </a:r>
            <a:r>
              <a:rPr lang="en-US" sz="1700" i="1" dirty="0">
                <a:latin typeface="Calibri" panose="020F0502020204030204" pitchFamily="34" charset="0"/>
                <a:ea typeface="Calibri" panose="020F0502020204030204" pitchFamily="34" charset="0"/>
                <a:cs typeface="Times New Roman" panose="02020603050405020304" pitchFamily="18" charset="0"/>
              </a:rPr>
              <a:t>z</a:t>
            </a:r>
            <a:r>
              <a:rPr lang="en-US" sz="1700" dirty="0">
                <a:latin typeface="Calibri" panose="020F0502020204030204" pitchFamily="34" charset="0"/>
                <a:ea typeface="Calibri" panose="020F0502020204030204" pitchFamily="34" charset="0"/>
                <a:cs typeface="Times New Roman" panose="02020603050405020304" pitchFamily="18" charset="0"/>
              </a:rPr>
              <a:t>( </a:t>
            </a:r>
            <a:r>
              <a:rPr lang="en-US" sz="1700" i="1" dirty="0">
                <a:latin typeface="Calibri" panose="020F0502020204030204" pitchFamily="34" charset="0"/>
                <a:ea typeface="Calibri" panose="020F0502020204030204" pitchFamily="34" charset="0"/>
                <a:cs typeface="Times New Roman" panose="02020603050405020304" pitchFamily="18" charset="0"/>
              </a:rPr>
              <a:t>s, c</a:t>
            </a:r>
            <a:r>
              <a:rPr lang="en-US" sz="1700" dirty="0">
                <a:latin typeface="Calibri" panose="020F0502020204030204" pitchFamily="34" charset="0"/>
                <a:ea typeface="Calibri" panose="020F0502020204030204" pitchFamily="34" charset="0"/>
                <a:cs typeface="Times New Roman" panose="02020603050405020304" pitchFamily="18" charset="0"/>
              </a:rPr>
              <a:t>) = 0 or 1;               // Either gets the course or not;</a:t>
            </a:r>
          </a:p>
          <a:p>
            <a:pPr marL="0" marR="0">
              <a:lnSpc>
                <a:spcPct val="107000"/>
              </a:lnSpc>
              <a:spcBef>
                <a:spcPts val="0"/>
              </a:spcBef>
              <a:spcAft>
                <a:spcPts val="0"/>
              </a:spcAft>
            </a:pPr>
            <a:r>
              <a:rPr lang="en-US" sz="1700" dirty="0">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700" dirty="0">
                <a:latin typeface="Calibri" panose="020F0502020204030204" pitchFamily="34" charset="0"/>
                <a:ea typeface="Calibri" panose="020F0502020204030204" pitchFamily="34" charset="0"/>
                <a:cs typeface="Times New Roman" panose="02020603050405020304" pitchFamily="18" charset="0"/>
              </a:rPr>
              <a:t>                    </a:t>
            </a:r>
            <a:r>
              <a:rPr lang="en-US" sz="1700" dirty="0" err="1">
                <a:latin typeface="Calibri" panose="020F0502020204030204" pitchFamily="34" charset="0"/>
                <a:ea typeface="Calibri" panose="020F0502020204030204" pitchFamily="34" charset="0"/>
                <a:cs typeface="Times New Roman" panose="02020603050405020304" pitchFamily="18" charset="0"/>
              </a:rPr>
              <a:t>Σ</a:t>
            </a:r>
            <a:r>
              <a:rPr lang="en-US" sz="1700" i="1" baseline="-25000" dirty="0" err="1">
                <a:latin typeface="Calibri" panose="020F0502020204030204" pitchFamily="34" charset="0"/>
                <a:ea typeface="Calibri" panose="020F0502020204030204" pitchFamily="34" charset="0"/>
                <a:cs typeface="Times New Roman" panose="02020603050405020304" pitchFamily="18" charset="0"/>
              </a:rPr>
              <a:t>s</a:t>
            </a:r>
            <a:r>
              <a:rPr lang="en-US" sz="1700" dirty="0">
                <a:latin typeface="Calibri" panose="020F0502020204030204" pitchFamily="34" charset="0"/>
                <a:ea typeface="Calibri" panose="020F0502020204030204" pitchFamily="34" charset="0"/>
                <a:cs typeface="Times New Roman" panose="02020603050405020304" pitchFamily="18" charset="0"/>
              </a:rPr>
              <a:t>  </a:t>
            </a:r>
            <a:r>
              <a:rPr lang="en-US" sz="1700" i="1" dirty="0">
                <a:latin typeface="Calibri" panose="020F0502020204030204" pitchFamily="34" charset="0"/>
                <a:ea typeface="Calibri" panose="020F0502020204030204" pitchFamily="34" charset="0"/>
                <a:cs typeface="Times New Roman" panose="02020603050405020304" pitchFamily="18" charset="0"/>
              </a:rPr>
              <a:t>z</a:t>
            </a:r>
            <a:r>
              <a:rPr lang="en-US" sz="1700" dirty="0">
                <a:latin typeface="Calibri" panose="020F0502020204030204" pitchFamily="34" charset="0"/>
                <a:ea typeface="Calibri" panose="020F0502020204030204" pitchFamily="34" charset="0"/>
                <a:cs typeface="Times New Roman" panose="02020603050405020304" pitchFamily="18" charset="0"/>
              </a:rPr>
              <a:t>( </a:t>
            </a:r>
            <a:r>
              <a:rPr lang="en-US" sz="1700" i="1" dirty="0">
                <a:latin typeface="Calibri" panose="020F0502020204030204" pitchFamily="34" charset="0"/>
                <a:ea typeface="Calibri" panose="020F0502020204030204" pitchFamily="34" charset="0"/>
                <a:cs typeface="Times New Roman" panose="02020603050405020304" pitchFamily="18" charset="0"/>
              </a:rPr>
              <a:t>s, c</a:t>
            </a:r>
            <a:r>
              <a:rPr lang="en-US" sz="1700" dirty="0">
                <a:latin typeface="Calibri" panose="020F0502020204030204" pitchFamily="34" charset="0"/>
                <a:ea typeface="Calibri" panose="020F0502020204030204" pitchFamily="34" charset="0"/>
                <a:cs typeface="Times New Roman" panose="02020603050405020304" pitchFamily="18" charset="0"/>
              </a:rPr>
              <a:t>)   ≤ </a:t>
            </a:r>
            <a:r>
              <a:rPr lang="en-US" sz="1700" i="1" dirty="0">
                <a:effectLst/>
                <a:latin typeface="Calibri" panose="020F0502020204030204" pitchFamily="34" charset="0"/>
                <a:ea typeface="Calibri" panose="020F0502020204030204" pitchFamily="34" charset="0"/>
                <a:cs typeface="Times New Roman" panose="02020603050405020304" pitchFamily="18" charset="0"/>
              </a:rPr>
              <a:t>Cap</a:t>
            </a:r>
            <a:r>
              <a:rPr lang="en-US" sz="1700" dirty="0">
                <a:effectLst/>
                <a:latin typeface="Calibri" panose="020F0502020204030204" pitchFamily="34" charset="0"/>
                <a:ea typeface="Calibri" panose="020F0502020204030204" pitchFamily="34" charset="0"/>
                <a:cs typeface="Times New Roman" panose="02020603050405020304" pitchFamily="18" charset="0"/>
              </a:rPr>
              <a:t>( </a:t>
            </a:r>
            <a:r>
              <a:rPr lang="en-US" sz="1700" i="1" dirty="0">
                <a:effectLst/>
                <a:latin typeface="Calibri" panose="020F0502020204030204" pitchFamily="34" charset="0"/>
                <a:ea typeface="Calibri" panose="020F0502020204030204" pitchFamily="34" charset="0"/>
                <a:cs typeface="Times New Roman" panose="02020603050405020304" pitchFamily="18" charset="0"/>
              </a:rPr>
              <a:t>c</a:t>
            </a:r>
            <a:r>
              <a:rPr lang="en-US" sz="1700" dirty="0">
                <a:effectLst/>
                <a:latin typeface="Calibri" panose="020F0502020204030204" pitchFamily="34" charset="0"/>
                <a:ea typeface="Calibri" panose="020F0502020204030204" pitchFamily="34" charset="0"/>
                <a:cs typeface="Times New Roman" panose="02020603050405020304" pitchFamily="18" charset="0"/>
              </a:rPr>
              <a:t>)</a:t>
            </a:r>
            <a:r>
              <a:rPr lang="en-US" sz="1700" dirty="0">
                <a:latin typeface="Calibri" panose="020F0502020204030204" pitchFamily="34" charset="0"/>
                <a:ea typeface="Calibri" panose="020F0502020204030204" pitchFamily="34" charset="0"/>
                <a:cs typeface="Times New Roman" panose="02020603050405020304" pitchFamily="18" charset="0"/>
              </a:rPr>
              <a:t>;        // Students per course capacity;</a:t>
            </a:r>
          </a:p>
          <a:p>
            <a:pPr marL="0" marR="0">
              <a:lnSpc>
                <a:spcPct val="107000"/>
              </a:lnSpc>
              <a:spcBef>
                <a:spcPts val="0"/>
              </a:spcBef>
              <a:spcAft>
                <a:spcPts val="0"/>
              </a:spcAft>
            </a:pPr>
            <a:r>
              <a:rPr lang="en-US" sz="1700" dirty="0">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700" dirty="0">
                <a:latin typeface="Calibri" panose="020F0502020204030204" pitchFamily="34" charset="0"/>
                <a:ea typeface="Calibri" panose="020F0502020204030204" pitchFamily="34" charset="0"/>
                <a:cs typeface="Times New Roman" panose="02020603050405020304" pitchFamily="18" charset="0"/>
              </a:rPr>
              <a:t>                    </a:t>
            </a:r>
            <a:r>
              <a:rPr lang="en-US" sz="1700" dirty="0" err="1">
                <a:latin typeface="Calibri" panose="020F0502020204030204" pitchFamily="34" charset="0"/>
                <a:ea typeface="Calibri" panose="020F0502020204030204" pitchFamily="34" charset="0"/>
                <a:cs typeface="Times New Roman" panose="02020603050405020304" pitchFamily="18" charset="0"/>
              </a:rPr>
              <a:t>Σ</a:t>
            </a:r>
            <a:r>
              <a:rPr lang="en-US" sz="1700" i="1" baseline="-25000" dirty="0" err="1">
                <a:latin typeface="Calibri" panose="020F0502020204030204" pitchFamily="34" charset="0"/>
                <a:ea typeface="Calibri" panose="020F0502020204030204" pitchFamily="34" charset="0"/>
                <a:cs typeface="Times New Roman" panose="02020603050405020304" pitchFamily="18" charset="0"/>
              </a:rPr>
              <a:t>c</a:t>
            </a:r>
            <a:r>
              <a:rPr lang="en-US" sz="1700" dirty="0">
                <a:latin typeface="Calibri" panose="020F0502020204030204" pitchFamily="34" charset="0"/>
                <a:ea typeface="Calibri" panose="020F0502020204030204" pitchFamily="34" charset="0"/>
                <a:cs typeface="Times New Roman" panose="02020603050405020304" pitchFamily="18" charset="0"/>
              </a:rPr>
              <a:t>  </a:t>
            </a:r>
            <a:r>
              <a:rPr lang="en-US" sz="1700" i="1" dirty="0">
                <a:latin typeface="Calibri" panose="020F0502020204030204" pitchFamily="34" charset="0"/>
                <a:ea typeface="Calibri" panose="020F0502020204030204" pitchFamily="34" charset="0"/>
                <a:cs typeface="Times New Roman" panose="02020603050405020304" pitchFamily="18" charset="0"/>
              </a:rPr>
              <a:t>z</a:t>
            </a:r>
            <a:r>
              <a:rPr lang="en-US" sz="1700" dirty="0">
                <a:latin typeface="Calibri" panose="020F0502020204030204" pitchFamily="34" charset="0"/>
                <a:ea typeface="Calibri" panose="020F0502020204030204" pitchFamily="34" charset="0"/>
                <a:cs typeface="Times New Roman" panose="02020603050405020304" pitchFamily="18" charset="0"/>
              </a:rPr>
              <a:t>( </a:t>
            </a:r>
            <a:r>
              <a:rPr lang="en-US" sz="1700" i="1" dirty="0">
                <a:latin typeface="Calibri" panose="020F0502020204030204" pitchFamily="34" charset="0"/>
                <a:ea typeface="Calibri" panose="020F0502020204030204" pitchFamily="34" charset="0"/>
                <a:cs typeface="Times New Roman" panose="02020603050405020304" pitchFamily="18" charset="0"/>
              </a:rPr>
              <a:t>s, c</a:t>
            </a:r>
            <a:r>
              <a:rPr lang="en-US" sz="1700" dirty="0">
                <a:latin typeface="Calibri" panose="020F0502020204030204" pitchFamily="34" charset="0"/>
                <a:ea typeface="Calibri" panose="020F0502020204030204" pitchFamily="34" charset="0"/>
                <a:cs typeface="Times New Roman" panose="02020603050405020304" pitchFamily="18" charset="0"/>
              </a:rPr>
              <a:t>)   ≤ </a:t>
            </a:r>
            <a:r>
              <a:rPr lang="en-US" sz="1700" i="1" dirty="0">
                <a:latin typeface="Calibri" panose="020F0502020204030204" pitchFamily="34" charset="0"/>
                <a:ea typeface="Calibri" panose="020F0502020204030204" pitchFamily="34" charset="0"/>
                <a:cs typeface="Times New Roman" panose="02020603050405020304" pitchFamily="18" charset="0"/>
              </a:rPr>
              <a:t>Slim</a:t>
            </a:r>
            <a:r>
              <a:rPr lang="en-US" sz="1700" dirty="0">
                <a:effectLst/>
                <a:latin typeface="Calibri" panose="020F0502020204030204" pitchFamily="34" charset="0"/>
                <a:ea typeface="Calibri" panose="020F0502020204030204" pitchFamily="34" charset="0"/>
                <a:cs typeface="Times New Roman" panose="02020603050405020304" pitchFamily="18" charset="0"/>
              </a:rPr>
              <a:t>( </a:t>
            </a:r>
            <a:r>
              <a:rPr lang="en-US" sz="1700" i="1" dirty="0">
                <a:latin typeface="Calibri" panose="020F0502020204030204" pitchFamily="34" charset="0"/>
                <a:ea typeface="Calibri" panose="020F0502020204030204" pitchFamily="34" charset="0"/>
                <a:cs typeface="Times New Roman" panose="02020603050405020304" pitchFamily="18" charset="0"/>
              </a:rPr>
              <a:t>s</a:t>
            </a:r>
            <a:r>
              <a:rPr lang="en-US" sz="1700" dirty="0">
                <a:effectLst/>
                <a:latin typeface="Calibri" panose="020F0502020204030204" pitchFamily="34" charset="0"/>
                <a:ea typeface="Calibri" panose="020F0502020204030204" pitchFamily="34" charset="0"/>
                <a:cs typeface="Times New Roman" panose="02020603050405020304" pitchFamily="18" charset="0"/>
              </a:rPr>
              <a:t>)</a:t>
            </a:r>
            <a:r>
              <a:rPr lang="en-US" sz="1700" dirty="0">
                <a:latin typeface="Calibri" panose="020F0502020204030204" pitchFamily="34" charset="0"/>
                <a:ea typeface="Calibri" panose="020F0502020204030204" pitchFamily="34" charset="0"/>
                <a:cs typeface="Times New Roman" panose="02020603050405020304" pitchFamily="18" charset="0"/>
              </a:rPr>
              <a:t>;       //  Courses per student limit;</a:t>
            </a:r>
          </a:p>
          <a:p>
            <a:pPr marL="0" marR="0">
              <a:lnSpc>
                <a:spcPct val="107000"/>
              </a:lnSpc>
              <a:spcBef>
                <a:spcPts val="0"/>
              </a:spcBef>
              <a:spcAft>
                <a:spcPts val="0"/>
              </a:spcAft>
            </a:pPr>
            <a:endParaRPr lang="en-US" sz="17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700" dirty="0">
                <a:latin typeface="Calibri" panose="020F0502020204030204" pitchFamily="34" charset="0"/>
                <a:ea typeface="Calibri" panose="020F0502020204030204" pitchFamily="34" charset="0"/>
                <a:cs typeface="Times New Roman" panose="02020603050405020304" pitchFamily="18" charset="0"/>
              </a:rPr>
              <a:t>                     </a:t>
            </a:r>
            <a:r>
              <a:rPr lang="en-US" sz="1700" i="1" dirty="0">
                <a:latin typeface="Calibri" panose="020F0502020204030204" pitchFamily="34" charset="0"/>
                <a:ea typeface="Calibri" panose="020F0502020204030204" pitchFamily="34" charset="0"/>
                <a:cs typeface="Times New Roman" panose="02020603050405020304" pitchFamily="18" charset="0"/>
              </a:rPr>
              <a:t>z</a:t>
            </a:r>
            <a:r>
              <a:rPr lang="en-US" sz="1700" dirty="0">
                <a:latin typeface="Calibri" panose="020F0502020204030204" pitchFamily="34" charset="0"/>
                <a:ea typeface="Calibri" panose="020F0502020204030204" pitchFamily="34" charset="0"/>
                <a:cs typeface="Times New Roman" panose="02020603050405020304" pitchFamily="18" charset="0"/>
              </a:rPr>
              <a:t>( </a:t>
            </a:r>
            <a:r>
              <a:rPr lang="en-US" sz="1700" i="1" dirty="0">
                <a:latin typeface="Calibri" panose="020F0502020204030204" pitchFamily="34" charset="0"/>
                <a:ea typeface="Calibri" panose="020F0502020204030204" pitchFamily="34" charset="0"/>
                <a:cs typeface="Times New Roman" panose="02020603050405020304" pitchFamily="18" charset="0"/>
              </a:rPr>
              <a:t>s, c1</a:t>
            </a:r>
            <a:r>
              <a:rPr lang="en-US" sz="1700" dirty="0">
                <a:latin typeface="Calibri" panose="020F0502020204030204" pitchFamily="34" charset="0"/>
                <a:ea typeface="Calibri" panose="020F0502020204030204" pitchFamily="34" charset="0"/>
                <a:cs typeface="Times New Roman" panose="02020603050405020304" pitchFamily="18" charset="0"/>
              </a:rPr>
              <a:t>)  + </a:t>
            </a:r>
            <a:r>
              <a:rPr lang="en-US" sz="1700" i="1" dirty="0">
                <a:latin typeface="Calibri" panose="020F0502020204030204" pitchFamily="34" charset="0"/>
                <a:ea typeface="Calibri" panose="020F0502020204030204" pitchFamily="34" charset="0"/>
                <a:cs typeface="Times New Roman" panose="02020603050405020304" pitchFamily="18" charset="0"/>
              </a:rPr>
              <a:t>z</a:t>
            </a:r>
            <a:r>
              <a:rPr lang="en-US" sz="1700" dirty="0">
                <a:latin typeface="Calibri" panose="020F0502020204030204" pitchFamily="34" charset="0"/>
                <a:ea typeface="Calibri" panose="020F0502020204030204" pitchFamily="34" charset="0"/>
                <a:cs typeface="Times New Roman" panose="02020603050405020304" pitchFamily="18" charset="0"/>
              </a:rPr>
              <a:t>( </a:t>
            </a:r>
            <a:r>
              <a:rPr lang="en-US" sz="1700" i="1" dirty="0">
                <a:latin typeface="Calibri" panose="020F0502020204030204" pitchFamily="34" charset="0"/>
                <a:ea typeface="Calibri" panose="020F0502020204030204" pitchFamily="34" charset="0"/>
                <a:cs typeface="Times New Roman" panose="02020603050405020304" pitchFamily="18" charset="0"/>
              </a:rPr>
              <a:t>s</a:t>
            </a:r>
            <a:r>
              <a:rPr lang="en-US" sz="1700" dirty="0">
                <a:latin typeface="Calibri" panose="020F0502020204030204" pitchFamily="34" charset="0"/>
                <a:ea typeface="Calibri" panose="020F0502020204030204" pitchFamily="34" charset="0"/>
                <a:cs typeface="Times New Roman" panose="02020603050405020304" pitchFamily="18" charset="0"/>
              </a:rPr>
              <a:t>, </a:t>
            </a:r>
            <a:r>
              <a:rPr lang="en-US" sz="1700" i="1" dirty="0">
                <a:latin typeface="Calibri" panose="020F0502020204030204" pitchFamily="34" charset="0"/>
                <a:ea typeface="Calibri" panose="020F0502020204030204" pitchFamily="34" charset="0"/>
                <a:cs typeface="Times New Roman" panose="02020603050405020304" pitchFamily="18" charset="0"/>
              </a:rPr>
              <a:t>c</a:t>
            </a:r>
            <a:r>
              <a:rPr lang="en-US" sz="1700" dirty="0">
                <a:latin typeface="Calibri" panose="020F0502020204030204" pitchFamily="34" charset="0"/>
                <a:ea typeface="Calibri" panose="020F0502020204030204" pitchFamily="34" charset="0"/>
                <a:cs typeface="Times New Roman" panose="02020603050405020304" pitchFamily="18" charset="0"/>
              </a:rPr>
              <a:t>2) ≤ 1,    // if </a:t>
            </a:r>
            <a:r>
              <a:rPr lang="en-US" sz="1700" i="1" dirty="0">
                <a:latin typeface="Calibri" panose="020F0502020204030204" pitchFamily="34" charset="0"/>
                <a:ea typeface="Calibri" panose="020F0502020204030204" pitchFamily="34" charset="0"/>
                <a:cs typeface="Times New Roman" panose="02020603050405020304" pitchFamily="18" charset="0"/>
              </a:rPr>
              <a:t>c</a:t>
            </a:r>
            <a:r>
              <a:rPr lang="en-US" sz="1700" dirty="0">
                <a:latin typeface="Calibri" panose="020F0502020204030204" pitchFamily="34" charset="0"/>
                <a:ea typeface="Calibri" panose="020F0502020204030204" pitchFamily="34" charset="0"/>
                <a:cs typeface="Times New Roman" panose="02020603050405020304" pitchFamily="18" charset="0"/>
              </a:rPr>
              <a:t>1 and </a:t>
            </a:r>
            <a:r>
              <a:rPr lang="en-US" sz="1700" i="1" dirty="0">
                <a:latin typeface="Calibri" panose="020F0502020204030204" pitchFamily="34" charset="0"/>
                <a:ea typeface="Calibri" panose="020F0502020204030204" pitchFamily="34" charset="0"/>
                <a:cs typeface="Times New Roman" panose="02020603050405020304" pitchFamily="18" charset="0"/>
              </a:rPr>
              <a:t>c</a:t>
            </a:r>
            <a:r>
              <a:rPr lang="en-US" sz="1700" dirty="0">
                <a:latin typeface="Calibri" panose="020F0502020204030204" pitchFamily="34" charset="0"/>
                <a:ea typeface="Calibri" panose="020F0502020204030204" pitchFamily="34" charset="0"/>
                <a:cs typeface="Times New Roman" panose="02020603050405020304" pitchFamily="18" charset="0"/>
              </a:rPr>
              <a:t>2 meet at same time;</a:t>
            </a:r>
          </a:p>
          <a:p>
            <a:pPr marL="0" marR="0">
              <a:lnSpc>
                <a:spcPct val="107000"/>
              </a:lnSpc>
              <a:spcBef>
                <a:spcPts val="0"/>
              </a:spcBef>
              <a:spcAft>
                <a:spcPts val="0"/>
              </a:spcAft>
            </a:pPr>
            <a:endParaRPr lang="en-US" sz="17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700" dirty="0">
                <a:latin typeface="Calibri" panose="020F0502020204030204" pitchFamily="34" charset="0"/>
                <a:ea typeface="Calibri" panose="020F0502020204030204" pitchFamily="34" charset="0"/>
                <a:cs typeface="Times New Roman" panose="02020603050405020304" pitchFamily="18" charset="0"/>
              </a:rPr>
              <a:t>Questions:</a:t>
            </a:r>
          </a:p>
          <a:p>
            <a:pPr marL="0" marR="0">
              <a:lnSpc>
                <a:spcPct val="107000"/>
              </a:lnSpc>
              <a:spcBef>
                <a:spcPts val="0"/>
              </a:spcBef>
              <a:spcAft>
                <a:spcPts val="0"/>
              </a:spcAft>
            </a:pPr>
            <a:r>
              <a:rPr lang="en-US" sz="1700" dirty="0">
                <a:latin typeface="Calibri" panose="020F0502020204030204" pitchFamily="34" charset="0"/>
                <a:ea typeface="Calibri" panose="020F0502020204030204" pitchFamily="34" charset="0"/>
                <a:cs typeface="Times New Roman" panose="02020603050405020304" pitchFamily="18" charset="0"/>
              </a:rPr>
              <a:t>      Is this problem hard to solve?                            No, it can be shown to be a Network LP.</a:t>
            </a:r>
          </a:p>
          <a:p>
            <a:pPr marL="0" marR="0">
              <a:lnSpc>
                <a:spcPct val="107000"/>
              </a:lnSpc>
              <a:spcBef>
                <a:spcPts val="0"/>
              </a:spcBef>
              <a:spcAft>
                <a:spcPts val="0"/>
              </a:spcAft>
            </a:pPr>
            <a:endParaRPr lang="en-US" sz="17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700" dirty="0">
                <a:latin typeface="Calibri" panose="020F0502020204030204" pitchFamily="34" charset="0"/>
                <a:ea typeface="Calibri" panose="020F0502020204030204" pitchFamily="34" charset="0"/>
                <a:cs typeface="Times New Roman" panose="02020603050405020304" pitchFamily="18" charset="0"/>
              </a:rPr>
              <a:t>      Will students be happy with the solution?</a:t>
            </a:r>
          </a:p>
          <a:p>
            <a:pPr marL="0" marR="0">
              <a:lnSpc>
                <a:spcPct val="107000"/>
              </a:lnSpc>
              <a:spcBef>
                <a:spcPts val="0"/>
              </a:spcBef>
              <a:spcAft>
                <a:spcPts val="0"/>
              </a:spcAft>
            </a:pPr>
            <a:endParaRPr lang="en-US" sz="17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700" dirty="0">
                <a:latin typeface="Calibri" panose="020F0502020204030204" pitchFamily="34" charset="0"/>
                <a:ea typeface="Calibri" panose="020F0502020204030204" pitchFamily="34" charset="0"/>
                <a:cs typeface="Times New Roman" panose="02020603050405020304" pitchFamily="18" charset="0"/>
              </a:rPr>
              <a:t>       Will there be many optimal solutions?             Yes.</a:t>
            </a:r>
          </a:p>
          <a:p>
            <a:pPr marL="0" marR="0">
              <a:lnSpc>
                <a:spcPct val="107000"/>
              </a:lnSpc>
              <a:spcBef>
                <a:spcPts val="0"/>
              </a:spcBef>
              <a:spcAft>
                <a:spcPts val="0"/>
              </a:spcAft>
            </a:pP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700" dirty="0">
                <a:latin typeface="Calibri" panose="020F0502020204030204" pitchFamily="34" charset="0"/>
                <a:ea typeface="Calibri" panose="020F0502020204030204" pitchFamily="34" charset="0"/>
                <a:cs typeface="Times New Roman" panose="02020603050405020304" pitchFamily="18" charset="0"/>
              </a:rPr>
              <a:t>       Is this a good formulation?</a:t>
            </a:r>
          </a:p>
          <a:p>
            <a:pPr marL="0" marR="0">
              <a:lnSpc>
                <a:spcPct val="107000"/>
              </a:lnSpc>
              <a:spcBef>
                <a:spcPts val="0"/>
              </a:spcBef>
              <a:spcAft>
                <a:spcPts val="0"/>
              </a:spcAft>
            </a:pPr>
            <a:r>
              <a:rPr lang="en-US" sz="17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700" dirty="0">
                <a:latin typeface="Calibri" panose="020F0502020204030204" pitchFamily="34" charset="0"/>
                <a:ea typeface="Calibri" panose="020F0502020204030204" pitchFamily="34" charset="0"/>
                <a:cs typeface="Times New Roman" panose="02020603050405020304" pitchFamily="18" charset="0"/>
              </a:rPr>
              <a:t>       What about multiple sections of same course? Can take only 1.</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295442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438D5E6-9249-140E-41E8-7D5420FAAEA3}"/>
              </a:ext>
            </a:extLst>
          </p:cNvPr>
          <p:cNvSpPr>
            <a:spLocks noGrp="1"/>
          </p:cNvSpPr>
          <p:nvPr>
            <p:ph type="sldNum" sz="quarter" idx="12"/>
          </p:nvPr>
        </p:nvSpPr>
        <p:spPr/>
        <p:txBody>
          <a:bodyPr/>
          <a:lstStyle/>
          <a:p>
            <a:fld id="{2094E2E3-CF08-44D2-B456-AF9DF070FF9B}" type="slidenum">
              <a:rPr lang="en-GB" altLang="en-US" smtClean="0"/>
              <a:pPr/>
              <a:t>14</a:t>
            </a:fld>
            <a:endParaRPr lang="en-GB" altLang="en-US"/>
          </a:p>
        </p:txBody>
      </p:sp>
      <p:sp>
        <p:nvSpPr>
          <p:cNvPr id="4" name="TextBox 3">
            <a:extLst>
              <a:ext uri="{FF2B5EF4-FFF2-40B4-BE49-F238E27FC236}">
                <a16:creationId xmlns:a16="http://schemas.microsoft.com/office/drawing/2014/main" id="{98E92DF2-C51D-01DA-8C39-CB94A72D693D}"/>
              </a:ext>
            </a:extLst>
          </p:cNvPr>
          <p:cNvSpPr txBox="1"/>
          <p:nvPr/>
        </p:nvSpPr>
        <p:spPr>
          <a:xfrm>
            <a:off x="237893" y="232407"/>
            <a:ext cx="8787161" cy="6599179"/>
          </a:xfrm>
          <a:prstGeom prst="rect">
            <a:avLst/>
          </a:prstGeom>
          <a:noFill/>
        </p:spPr>
        <p:txBody>
          <a:bodyPr wrap="square">
            <a:spAutoFit/>
          </a:bodyPr>
          <a:lstStyle/>
          <a:p>
            <a:pPr marL="0" marR="0">
              <a:lnSpc>
                <a:spcPct val="107000"/>
              </a:lnSpc>
              <a:spcBef>
                <a:spcPts val="0"/>
              </a:spcBef>
              <a:spcAft>
                <a:spcPts val="0"/>
              </a:spcAft>
            </a:pPr>
            <a:r>
              <a:rPr lang="en-US" sz="1800" dirty="0">
                <a:latin typeface="Calibri" panose="020F0502020204030204" pitchFamily="34" charset="0"/>
                <a:ea typeface="Calibri" panose="020F0502020204030204" pitchFamily="34" charset="0"/>
                <a:cs typeface="Times New Roman" panose="02020603050405020304" pitchFamily="18" charset="0"/>
              </a:rPr>
              <a:t>Course Bidding continued, a complication:</a:t>
            </a:r>
          </a:p>
          <a:p>
            <a:pPr marL="0" marR="0">
              <a:lnSpc>
                <a:spcPct val="107000"/>
              </a:lnSpc>
              <a:spcBef>
                <a:spcPts val="0"/>
              </a:spcBef>
              <a:spcAft>
                <a:spcPts val="0"/>
              </a:spcAft>
            </a:pP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latin typeface="Calibri" panose="020F0502020204030204" pitchFamily="34" charset="0"/>
                <a:ea typeface="Calibri" panose="020F0502020204030204" pitchFamily="34" charset="0"/>
                <a:cs typeface="Times New Roman" panose="02020603050405020304" pitchFamily="18" charset="0"/>
              </a:rPr>
              <a:t>     The Administration (another party) does not want to offer a course </a:t>
            </a:r>
            <a:r>
              <a:rPr lang="en-US" sz="1800" i="1" dirty="0">
                <a:latin typeface="Calibri" panose="020F0502020204030204" pitchFamily="34" charset="0"/>
                <a:ea typeface="Calibri" panose="020F0502020204030204" pitchFamily="34" charset="0"/>
                <a:cs typeface="Times New Roman" panose="02020603050405020304" pitchFamily="18" charset="0"/>
              </a:rPr>
              <a:t>c</a:t>
            </a:r>
          </a:p>
          <a:p>
            <a:pPr marL="0" marR="0">
              <a:lnSpc>
                <a:spcPct val="107000"/>
              </a:lnSpc>
              <a:spcBef>
                <a:spcPts val="0"/>
              </a:spcBef>
              <a:spcAft>
                <a:spcPts val="0"/>
              </a:spcAft>
            </a:pPr>
            <a:r>
              <a:rPr lang="en-US" sz="1800" dirty="0">
                <a:latin typeface="Calibri" panose="020F0502020204030204" pitchFamily="34" charset="0"/>
                <a:ea typeface="Calibri" panose="020F0502020204030204" pitchFamily="34" charset="0"/>
                <a:cs typeface="Times New Roman" panose="02020603050405020304" pitchFamily="18" charset="0"/>
              </a:rPr>
              <a:t>if less than </a:t>
            </a:r>
            <a:r>
              <a:rPr lang="en-US" sz="1800" i="1" dirty="0" err="1">
                <a:latin typeface="Calibri" panose="020F0502020204030204" pitchFamily="34" charset="0"/>
                <a:ea typeface="Calibri" panose="020F0502020204030204" pitchFamily="34" charset="0"/>
                <a:cs typeface="Times New Roman" panose="02020603050405020304" pitchFamily="18" charset="0"/>
              </a:rPr>
              <a:t>LoLim</a:t>
            </a:r>
            <a:r>
              <a:rPr lang="en-US" sz="1800" dirty="0">
                <a:latin typeface="Calibri" panose="020F0502020204030204" pitchFamily="34" charset="0"/>
                <a:ea typeface="Calibri" panose="020F0502020204030204" pitchFamily="34" charset="0"/>
                <a:cs typeface="Times New Roman" panose="02020603050405020304" pitchFamily="18" charset="0"/>
              </a:rPr>
              <a:t>( </a:t>
            </a:r>
            <a:r>
              <a:rPr lang="en-US" sz="1800" i="1" dirty="0">
                <a:latin typeface="Calibri" panose="020F0502020204030204" pitchFamily="34" charset="0"/>
                <a:ea typeface="Calibri" panose="020F0502020204030204" pitchFamily="34" charset="0"/>
                <a:cs typeface="Times New Roman" panose="02020603050405020304" pitchFamily="18" charset="0"/>
              </a:rPr>
              <a:t>c</a:t>
            </a:r>
            <a:r>
              <a:rPr lang="en-US" sz="1800" dirty="0">
                <a:latin typeface="Calibri" panose="020F0502020204030204" pitchFamily="34" charset="0"/>
                <a:ea typeface="Calibri" panose="020F0502020204030204" pitchFamily="34" charset="0"/>
                <a:cs typeface="Times New Roman" panose="02020603050405020304" pitchFamily="18" charset="0"/>
              </a:rPr>
              <a:t>), say 6, students register.  How to extend the model?  </a:t>
            </a:r>
          </a:p>
          <a:p>
            <a:pPr marL="0" marR="0">
              <a:lnSpc>
                <a:spcPct val="107000"/>
              </a:lnSpc>
              <a:spcBef>
                <a:spcPts val="0"/>
              </a:spcBef>
              <a:spcAft>
                <a:spcPts val="0"/>
              </a:spcAft>
            </a:pPr>
            <a:r>
              <a:rPr lang="en-US" sz="1800" dirty="0">
                <a:latin typeface="Calibri" panose="020F0502020204030204" pitchFamily="34" charset="0"/>
                <a:ea typeface="Calibri" panose="020F0502020204030204" pitchFamily="34" charset="0"/>
                <a:cs typeface="Times New Roman" panose="02020603050405020304" pitchFamily="18" charset="0"/>
              </a:rPr>
              <a:t> Define:    </a:t>
            </a:r>
            <a:r>
              <a:rPr lang="en-US" sz="1800" i="1" dirty="0">
                <a:solidFill>
                  <a:srgbClr val="C00000"/>
                </a:solidFill>
                <a:latin typeface="Calibri" panose="020F0502020204030204" pitchFamily="34" charset="0"/>
                <a:ea typeface="Calibri" panose="020F0502020204030204" pitchFamily="34" charset="0"/>
                <a:cs typeface="Times New Roman" panose="02020603050405020304" pitchFamily="18" charset="0"/>
              </a:rPr>
              <a:t>y</a:t>
            </a:r>
            <a:r>
              <a:rPr lang="en-US" sz="1800" dirty="0">
                <a:solidFill>
                  <a:srgbClr val="C00000"/>
                </a:solidFill>
                <a:latin typeface="Calibri" panose="020F0502020204030204" pitchFamily="34" charset="0"/>
                <a:ea typeface="Calibri" panose="020F0502020204030204" pitchFamily="34" charset="0"/>
                <a:cs typeface="Times New Roman" panose="02020603050405020304" pitchFamily="18" charset="0"/>
              </a:rPr>
              <a:t>( </a:t>
            </a:r>
            <a:r>
              <a:rPr lang="en-US" sz="1800" i="1" dirty="0">
                <a:solidFill>
                  <a:srgbClr val="C00000"/>
                </a:solidFill>
                <a:latin typeface="Calibri" panose="020F0502020204030204" pitchFamily="34" charset="0"/>
                <a:ea typeface="Calibri" panose="020F0502020204030204" pitchFamily="34" charset="0"/>
                <a:cs typeface="Times New Roman" panose="02020603050405020304" pitchFamily="18" charset="0"/>
              </a:rPr>
              <a:t>c</a:t>
            </a:r>
            <a:r>
              <a:rPr lang="en-US" sz="1800" dirty="0">
                <a:solidFill>
                  <a:srgbClr val="C00000"/>
                </a:solidFill>
                <a:latin typeface="Calibri" panose="020F0502020204030204" pitchFamily="34" charset="0"/>
                <a:ea typeface="Calibri" panose="020F0502020204030204" pitchFamily="34" charset="0"/>
                <a:cs typeface="Times New Roman" panose="02020603050405020304" pitchFamily="18" charset="0"/>
              </a:rPr>
              <a:t>) = 1 if we offer the course</a:t>
            </a:r>
            <a:r>
              <a:rPr lang="en-US" sz="1800" dirty="0">
                <a:latin typeface="Calibri" panose="020F0502020204030204" pitchFamily="34" charset="0"/>
                <a:ea typeface="Calibri" panose="020F0502020204030204" pitchFamily="34" charset="0"/>
                <a:cs typeface="Times New Roman" panose="02020603050405020304" pitchFamily="18" charset="0"/>
              </a:rPr>
              <a:t>, else 0.  Model becomes:</a:t>
            </a:r>
          </a:p>
          <a:p>
            <a:pPr marL="0" marR="0">
              <a:lnSpc>
                <a:spcPct val="107000"/>
              </a:lnSpc>
              <a:spcBef>
                <a:spcPts val="0"/>
              </a:spcBef>
              <a:spcAft>
                <a:spcPts val="0"/>
              </a:spcAft>
            </a:pP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latin typeface="Calibri" panose="020F0502020204030204" pitchFamily="34" charset="0"/>
                <a:ea typeface="Calibri" panose="020F0502020204030204" pitchFamily="34" charset="0"/>
                <a:cs typeface="Times New Roman" panose="02020603050405020304" pitchFamily="18" charset="0"/>
              </a:rPr>
              <a:t>Maximize </a:t>
            </a:r>
            <a:r>
              <a:rPr lang="en-US" sz="1800" dirty="0" err="1">
                <a:latin typeface="Calibri" panose="020F0502020204030204" pitchFamily="34" charset="0"/>
                <a:ea typeface="Calibri" panose="020F0502020204030204" pitchFamily="34" charset="0"/>
                <a:cs typeface="Times New Roman" panose="02020603050405020304" pitchFamily="18" charset="0"/>
              </a:rPr>
              <a:t>Σ</a:t>
            </a:r>
            <a:r>
              <a:rPr lang="en-US" sz="1800" i="1" baseline="-25000" dirty="0" err="1">
                <a:latin typeface="Calibri" panose="020F0502020204030204" pitchFamily="34" charset="0"/>
                <a:ea typeface="Calibri" panose="020F0502020204030204" pitchFamily="34" charset="0"/>
                <a:cs typeface="Times New Roman" panose="02020603050405020304" pitchFamily="18" charset="0"/>
              </a:rPr>
              <a:t>s</a:t>
            </a:r>
            <a:r>
              <a:rPr lang="en-US" sz="1800" dirty="0">
                <a:latin typeface="Calibri" panose="020F0502020204030204" pitchFamily="34" charset="0"/>
                <a:ea typeface="Calibri" panose="020F0502020204030204" pitchFamily="34" charset="0"/>
                <a:cs typeface="Times New Roman" panose="02020603050405020304" pitchFamily="18" charset="0"/>
              </a:rPr>
              <a:t> </a:t>
            </a:r>
            <a:r>
              <a:rPr lang="en-US" sz="1800" dirty="0" err="1">
                <a:latin typeface="Calibri" panose="020F0502020204030204" pitchFamily="34" charset="0"/>
                <a:ea typeface="Calibri" panose="020F0502020204030204" pitchFamily="34" charset="0"/>
                <a:cs typeface="Times New Roman" panose="02020603050405020304" pitchFamily="18" charset="0"/>
              </a:rPr>
              <a:t>Σ</a:t>
            </a:r>
            <a:r>
              <a:rPr lang="en-US" sz="1800" i="1" baseline="-25000" dirty="0" err="1">
                <a:latin typeface="Calibri" panose="020F0502020204030204" pitchFamily="34" charset="0"/>
                <a:ea typeface="Calibri" panose="020F0502020204030204" pitchFamily="34" charset="0"/>
                <a:cs typeface="Times New Roman" panose="02020603050405020304" pitchFamily="18" charset="0"/>
              </a:rPr>
              <a:t>c</a:t>
            </a:r>
            <a:r>
              <a:rPr lang="en-US" sz="1800" dirty="0">
                <a:latin typeface="Calibri" panose="020F0502020204030204" pitchFamily="34" charset="0"/>
                <a:ea typeface="Calibri" panose="020F0502020204030204" pitchFamily="34" charset="0"/>
                <a:cs typeface="Times New Roman" panose="02020603050405020304" pitchFamily="18" charset="0"/>
              </a:rPr>
              <a:t> </a:t>
            </a:r>
            <a:r>
              <a:rPr lang="en-US" sz="1800" i="1" dirty="0">
                <a:latin typeface="Calibri" panose="020F0502020204030204" pitchFamily="34" charset="0"/>
                <a:ea typeface="Calibri" panose="020F0502020204030204" pitchFamily="34" charset="0"/>
                <a:cs typeface="Times New Roman" panose="02020603050405020304" pitchFamily="18" charset="0"/>
              </a:rPr>
              <a:t>PR</a:t>
            </a:r>
            <a:r>
              <a:rPr lang="en-US" sz="1800" dirty="0">
                <a:latin typeface="Calibri" panose="020F0502020204030204" pitchFamily="34" charset="0"/>
                <a:ea typeface="Calibri" panose="020F0502020204030204" pitchFamily="34" charset="0"/>
                <a:cs typeface="Times New Roman" panose="02020603050405020304" pitchFamily="18" charset="0"/>
              </a:rPr>
              <a:t>( </a:t>
            </a:r>
            <a:r>
              <a:rPr lang="en-US" sz="1800" i="1" dirty="0">
                <a:latin typeface="Calibri" panose="020F0502020204030204" pitchFamily="34" charset="0"/>
                <a:ea typeface="Calibri" panose="020F0502020204030204" pitchFamily="34" charset="0"/>
                <a:cs typeface="Times New Roman" panose="02020603050405020304" pitchFamily="18" charset="0"/>
              </a:rPr>
              <a:t>s</a:t>
            </a:r>
            <a:r>
              <a:rPr lang="en-US" sz="1800" dirty="0">
                <a:latin typeface="Calibri" panose="020F0502020204030204" pitchFamily="34" charset="0"/>
                <a:ea typeface="Calibri" panose="020F0502020204030204" pitchFamily="34" charset="0"/>
                <a:cs typeface="Times New Roman" panose="02020603050405020304" pitchFamily="18" charset="0"/>
              </a:rPr>
              <a:t>, </a:t>
            </a:r>
            <a:r>
              <a:rPr lang="en-US" sz="1800" i="1" dirty="0">
                <a:latin typeface="Calibri" panose="020F0502020204030204" pitchFamily="34" charset="0"/>
                <a:ea typeface="Calibri" panose="020F0502020204030204" pitchFamily="34" charset="0"/>
                <a:cs typeface="Times New Roman" panose="02020603050405020304" pitchFamily="18" charset="0"/>
              </a:rPr>
              <a:t>c</a:t>
            </a:r>
            <a:r>
              <a:rPr lang="en-US" sz="1800" dirty="0">
                <a:latin typeface="Calibri" panose="020F0502020204030204" pitchFamily="34" charset="0"/>
                <a:ea typeface="Calibri" panose="020F0502020204030204" pitchFamily="34" charset="0"/>
                <a:cs typeface="Times New Roman" panose="02020603050405020304" pitchFamily="18" charset="0"/>
              </a:rPr>
              <a:t>) * </a:t>
            </a:r>
            <a:r>
              <a:rPr lang="en-US" sz="1800" i="1" dirty="0">
                <a:latin typeface="Calibri" panose="020F0502020204030204" pitchFamily="34" charset="0"/>
                <a:ea typeface="Calibri" panose="020F0502020204030204" pitchFamily="34" charset="0"/>
                <a:cs typeface="Times New Roman" panose="02020603050405020304" pitchFamily="18" charset="0"/>
              </a:rPr>
              <a:t>z</a:t>
            </a:r>
            <a:r>
              <a:rPr lang="en-US" sz="1800" dirty="0">
                <a:latin typeface="Calibri" panose="020F0502020204030204" pitchFamily="34" charset="0"/>
                <a:ea typeface="Calibri" panose="020F0502020204030204" pitchFamily="34" charset="0"/>
                <a:cs typeface="Times New Roman" panose="02020603050405020304" pitchFamily="18" charset="0"/>
              </a:rPr>
              <a:t>( </a:t>
            </a:r>
            <a:r>
              <a:rPr lang="en-US" sz="1800" i="1" dirty="0">
                <a:latin typeface="Calibri" panose="020F0502020204030204" pitchFamily="34" charset="0"/>
                <a:ea typeface="Calibri" panose="020F0502020204030204" pitchFamily="34" charset="0"/>
                <a:cs typeface="Times New Roman" panose="02020603050405020304" pitchFamily="18" charset="0"/>
              </a:rPr>
              <a:t>s, c</a:t>
            </a:r>
            <a:r>
              <a:rPr lang="en-US" sz="1800" dirty="0">
                <a:latin typeface="Calibri" panose="020F0502020204030204" pitchFamily="34" charset="0"/>
                <a:ea typeface="Calibri" panose="020F0502020204030204" pitchFamily="34" charset="0"/>
                <a:cs typeface="Times New Roman" panose="02020603050405020304" pitchFamily="18" charset="0"/>
              </a:rPr>
              <a:t>);</a:t>
            </a:r>
          </a:p>
          <a:p>
            <a:pPr marL="0" marR="0">
              <a:lnSpc>
                <a:spcPct val="107000"/>
              </a:lnSpc>
              <a:spcBef>
                <a:spcPts val="0"/>
              </a:spcBef>
              <a:spcAft>
                <a:spcPts val="0"/>
              </a:spcAft>
            </a:pP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latin typeface="Calibri" panose="020F0502020204030204" pitchFamily="34" charset="0"/>
                <a:ea typeface="Calibri" panose="020F0502020204030204" pitchFamily="34" charset="0"/>
                <a:cs typeface="Times New Roman" panose="02020603050405020304" pitchFamily="18" charset="0"/>
              </a:rPr>
              <a:t>                    </a:t>
            </a:r>
            <a:r>
              <a:rPr lang="en-US" sz="1800" i="1" dirty="0">
                <a:latin typeface="Calibri" panose="020F0502020204030204" pitchFamily="34" charset="0"/>
                <a:ea typeface="Calibri" panose="020F0502020204030204" pitchFamily="34" charset="0"/>
                <a:cs typeface="Times New Roman" panose="02020603050405020304" pitchFamily="18" charset="0"/>
              </a:rPr>
              <a:t>z</a:t>
            </a:r>
            <a:r>
              <a:rPr lang="en-US" sz="1800" dirty="0">
                <a:latin typeface="Calibri" panose="020F0502020204030204" pitchFamily="34" charset="0"/>
                <a:ea typeface="Calibri" panose="020F0502020204030204" pitchFamily="34" charset="0"/>
                <a:cs typeface="Times New Roman" panose="02020603050405020304" pitchFamily="18" charset="0"/>
              </a:rPr>
              <a:t>( </a:t>
            </a:r>
            <a:r>
              <a:rPr lang="en-US" sz="1800" i="1" dirty="0">
                <a:latin typeface="Calibri" panose="020F0502020204030204" pitchFamily="34" charset="0"/>
                <a:ea typeface="Calibri" panose="020F0502020204030204" pitchFamily="34" charset="0"/>
                <a:cs typeface="Times New Roman" panose="02020603050405020304" pitchFamily="18" charset="0"/>
              </a:rPr>
              <a:t>s, c</a:t>
            </a:r>
            <a:r>
              <a:rPr lang="en-US" sz="1800" dirty="0">
                <a:latin typeface="Calibri" panose="020F0502020204030204" pitchFamily="34" charset="0"/>
                <a:ea typeface="Calibri" panose="020F0502020204030204" pitchFamily="34" charset="0"/>
                <a:cs typeface="Times New Roman" panose="02020603050405020304" pitchFamily="18" charset="0"/>
              </a:rPr>
              <a:t>) = 0 or 1;   </a:t>
            </a:r>
            <a:r>
              <a:rPr lang="en-US" sz="1800" i="1" dirty="0">
                <a:latin typeface="Calibri" panose="020F0502020204030204" pitchFamily="34" charset="0"/>
                <a:ea typeface="Calibri" panose="020F0502020204030204" pitchFamily="34" charset="0"/>
                <a:cs typeface="Times New Roman" panose="02020603050405020304" pitchFamily="18" charset="0"/>
              </a:rPr>
              <a:t>y</a:t>
            </a:r>
            <a:r>
              <a:rPr lang="en-US" sz="1800" dirty="0">
                <a:latin typeface="Calibri" panose="020F0502020204030204" pitchFamily="34" charset="0"/>
                <a:ea typeface="Calibri" panose="020F0502020204030204" pitchFamily="34" charset="0"/>
                <a:cs typeface="Times New Roman" panose="02020603050405020304" pitchFamily="18" charset="0"/>
              </a:rPr>
              <a:t>( </a:t>
            </a:r>
            <a:r>
              <a:rPr lang="en-US" sz="1800" i="1" dirty="0">
                <a:latin typeface="Calibri" panose="020F0502020204030204" pitchFamily="34" charset="0"/>
                <a:ea typeface="Calibri" panose="020F0502020204030204" pitchFamily="34" charset="0"/>
                <a:cs typeface="Times New Roman" panose="02020603050405020304" pitchFamily="18" charset="0"/>
              </a:rPr>
              <a:t>c</a:t>
            </a:r>
            <a:r>
              <a:rPr lang="en-US" sz="1800" dirty="0">
                <a:latin typeface="Calibri" panose="020F0502020204030204" pitchFamily="34" charset="0"/>
                <a:ea typeface="Calibri" panose="020F0502020204030204" pitchFamily="34" charset="0"/>
                <a:cs typeface="Times New Roman" panose="02020603050405020304" pitchFamily="18" charset="0"/>
              </a:rPr>
              <a:t>) = 0 or 1;</a:t>
            </a:r>
          </a:p>
          <a:p>
            <a:pPr marL="0" marR="0">
              <a:lnSpc>
                <a:spcPct val="107000"/>
              </a:lnSpc>
              <a:spcBef>
                <a:spcPts val="0"/>
              </a:spcBef>
              <a:spcAft>
                <a:spcPts val="0"/>
              </a:spcAft>
            </a:pPr>
            <a:r>
              <a:rPr lang="en-US" sz="1800" dirty="0">
                <a:latin typeface="Calibri" panose="020F0502020204030204" pitchFamily="34" charset="0"/>
                <a:ea typeface="Calibri" panose="020F0502020204030204" pitchFamily="34" charset="0"/>
                <a:cs typeface="Times New Roman" panose="02020603050405020304" pitchFamily="18" charset="0"/>
              </a:rPr>
              <a:t> </a:t>
            </a:r>
            <a:endParaRPr lang="en-US" sz="1800" dirty="0">
              <a:solidFill>
                <a:srgbClr val="C00000"/>
              </a:solidFill>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C00000"/>
                </a:solidFill>
                <a:latin typeface="Calibri" panose="020F0502020204030204" pitchFamily="34" charset="0"/>
                <a:ea typeface="Calibri" panose="020F0502020204030204" pitchFamily="34" charset="0"/>
                <a:cs typeface="Times New Roman" panose="02020603050405020304" pitchFamily="18" charset="0"/>
              </a:rPr>
              <a:t>                    </a:t>
            </a:r>
            <a:r>
              <a:rPr lang="en-US" sz="1800" dirty="0" err="1">
                <a:solidFill>
                  <a:srgbClr val="C00000"/>
                </a:solidFill>
                <a:latin typeface="Calibri" panose="020F0502020204030204" pitchFamily="34" charset="0"/>
                <a:ea typeface="Calibri" panose="020F0502020204030204" pitchFamily="34" charset="0"/>
                <a:cs typeface="Times New Roman" panose="02020603050405020304" pitchFamily="18" charset="0"/>
              </a:rPr>
              <a:t>Σ</a:t>
            </a:r>
            <a:r>
              <a:rPr lang="en-US" sz="1800" i="1" baseline="-25000" dirty="0" err="1">
                <a:solidFill>
                  <a:srgbClr val="C00000"/>
                </a:solidFill>
                <a:latin typeface="Calibri" panose="020F0502020204030204" pitchFamily="34" charset="0"/>
                <a:ea typeface="Calibri" panose="020F0502020204030204" pitchFamily="34" charset="0"/>
                <a:cs typeface="Times New Roman" panose="02020603050405020304" pitchFamily="18" charset="0"/>
              </a:rPr>
              <a:t>s</a:t>
            </a:r>
            <a:r>
              <a:rPr lang="en-US" sz="1800" dirty="0">
                <a:solidFill>
                  <a:srgbClr val="C00000"/>
                </a:solidFill>
                <a:latin typeface="Calibri" panose="020F0502020204030204" pitchFamily="34" charset="0"/>
                <a:ea typeface="Calibri" panose="020F0502020204030204" pitchFamily="34" charset="0"/>
                <a:cs typeface="Times New Roman" panose="02020603050405020304" pitchFamily="18" charset="0"/>
              </a:rPr>
              <a:t>  </a:t>
            </a:r>
            <a:r>
              <a:rPr lang="en-US" sz="1800" i="1" dirty="0">
                <a:solidFill>
                  <a:srgbClr val="C00000"/>
                </a:solidFill>
                <a:latin typeface="Calibri" panose="020F0502020204030204" pitchFamily="34" charset="0"/>
                <a:ea typeface="Calibri" panose="020F0502020204030204" pitchFamily="34" charset="0"/>
                <a:cs typeface="Times New Roman" panose="02020603050405020304" pitchFamily="18" charset="0"/>
              </a:rPr>
              <a:t>z</a:t>
            </a:r>
            <a:r>
              <a:rPr lang="en-US" sz="1800" dirty="0">
                <a:solidFill>
                  <a:srgbClr val="C00000"/>
                </a:solidFill>
                <a:latin typeface="Calibri" panose="020F0502020204030204" pitchFamily="34" charset="0"/>
                <a:ea typeface="Calibri" panose="020F0502020204030204" pitchFamily="34" charset="0"/>
                <a:cs typeface="Times New Roman" panose="02020603050405020304" pitchFamily="18" charset="0"/>
              </a:rPr>
              <a:t>( </a:t>
            </a:r>
            <a:r>
              <a:rPr lang="en-US" sz="1800" i="1" dirty="0">
                <a:solidFill>
                  <a:srgbClr val="C00000"/>
                </a:solidFill>
                <a:latin typeface="Calibri" panose="020F0502020204030204" pitchFamily="34" charset="0"/>
                <a:ea typeface="Calibri" panose="020F0502020204030204" pitchFamily="34" charset="0"/>
                <a:cs typeface="Times New Roman" panose="02020603050405020304" pitchFamily="18" charset="0"/>
              </a:rPr>
              <a:t>s, c</a:t>
            </a:r>
            <a:r>
              <a:rPr lang="en-US" sz="1800" dirty="0">
                <a:solidFill>
                  <a:srgbClr val="C00000"/>
                </a:solidFill>
                <a:latin typeface="Calibri" panose="020F0502020204030204" pitchFamily="34" charset="0"/>
                <a:ea typeface="Calibri" panose="020F0502020204030204" pitchFamily="34" charset="0"/>
                <a:cs typeface="Times New Roman" panose="02020603050405020304" pitchFamily="18" charset="0"/>
              </a:rPr>
              <a:t>)   ≤ </a:t>
            </a:r>
            <a:r>
              <a:rPr lang="en-US" sz="1800" i="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Cap</a:t>
            </a:r>
            <a:r>
              <a:rPr lang="en-US" sz="1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i="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c</a:t>
            </a:r>
            <a:r>
              <a:rPr lang="en-US" sz="1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 </a:t>
            </a:r>
            <a:r>
              <a:rPr lang="en-US" sz="1800" i="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y</a:t>
            </a:r>
            <a:r>
              <a:rPr lang="en-US" sz="1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i="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c</a:t>
            </a:r>
            <a:r>
              <a:rPr lang="en-US" sz="1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t>
            </a:r>
            <a:r>
              <a:rPr lang="en-US" sz="1800" dirty="0">
                <a:solidFill>
                  <a:srgbClr val="C00000"/>
                </a:solidFill>
                <a:latin typeface="Calibri" panose="020F0502020204030204" pitchFamily="34" charset="0"/>
                <a:ea typeface="Calibri" panose="020F0502020204030204" pitchFamily="34" charset="0"/>
                <a:cs typeface="Times New Roman" panose="02020603050405020304" pitchFamily="18" charset="0"/>
              </a:rPr>
              <a:t>;       // Max Students in course ;</a:t>
            </a:r>
          </a:p>
          <a:p>
            <a:pPr marL="0" marR="0">
              <a:lnSpc>
                <a:spcPct val="107000"/>
              </a:lnSpc>
              <a:spcBef>
                <a:spcPts val="0"/>
              </a:spcBef>
              <a:spcAft>
                <a:spcPts val="0"/>
              </a:spcAft>
            </a:pPr>
            <a:r>
              <a:rPr lang="en-US" sz="1800" dirty="0">
                <a:solidFill>
                  <a:srgbClr val="C00000"/>
                </a:solidFill>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800" dirty="0">
                <a:solidFill>
                  <a:srgbClr val="C00000"/>
                </a:solidFill>
                <a:latin typeface="Calibri" panose="020F0502020204030204" pitchFamily="34" charset="0"/>
                <a:ea typeface="Calibri" panose="020F0502020204030204" pitchFamily="34" charset="0"/>
                <a:cs typeface="Times New Roman" panose="02020603050405020304" pitchFamily="18" charset="0"/>
              </a:rPr>
              <a:t>                    </a:t>
            </a:r>
            <a:r>
              <a:rPr lang="en-US" sz="1800" dirty="0" err="1">
                <a:solidFill>
                  <a:srgbClr val="C00000"/>
                </a:solidFill>
                <a:latin typeface="Calibri" panose="020F0502020204030204" pitchFamily="34" charset="0"/>
                <a:ea typeface="Calibri" panose="020F0502020204030204" pitchFamily="34" charset="0"/>
                <a:cs typeface="Times New Roman" panose="02020603050405020304" pitchFamily="18" charset="0"/>
              </a:rPr>
              <a:t>Σ</a:t>
            </a:r>
            <a:r>
              <a:rPr lang="en-US" sz="1800" i="1" baseline="-25000" dirty="0" err="1">
                <a:solidFill>
                  <a:srgbClr val="C00000"/>
                </a:solidFill>
                <a:latin typeface="Calibri" panose="020F0502020204030204" pitchFamily="34" charset="0"/>
                <a:ea typeface="Calibri" panose="020F0502020204030204" pitchFamily="34" charset="0"/>
                <a:cs typeface="Times New Roman" panose="02020603050405020304" pitchFamily="18" charset="0"/>
              </a:rPr>
              <a:t>s</a:t>
            </a:r>
            <a:r>
              <a:rPr lang="en-US" sz="1800" dirty="0">
                <a:solidFill>
                  <a:srgbClr val="C00000"/>
                </a:solidFill>
                <a:latin typeface="Calibri" panose="020F0502020204030204" pitchFamily="34" charset="0"/>
                <a:ea typeface="Calibri" panose="020F0502020204030204" pitchFamily="34" charset="0"/>
                <a:cs typeface="Times New Roman" panose="02020603050405020304" pitchFamily="18" charset="0"/>
              </a:rPr>
              <a:t>  </a:t>
            </a:r>
            <a:r>
              <a:rPr lang="en-US" sz="1800" i="1" dirty="0">
                <a:solidFill>
                  <a:srgbClr val="C00000"/>
                </a:solidFill>
                <a:latin typeface="Calibri" panose="020F0502020204030204" pitchFamily="34" charset="0"/>
                <a:ea typeface="Calibri" panose="020F0502020204030204" pitchFamily="34" charset="0"/>
                <a:cs typeface="Times New Roman" panose="02020603050405020304" pitchFamily="18" charset="0"/>
              </a:rPr>
              <a:t>z</a:t>
            </a:r>
            <a:r>
              <a:rPr lang="en-US" sz="1800" dirty="0">
                <a:solidFill>
                  <a:srgbClr val="C00000"/>
                </a:solidFill>
                <a:latin typeface="Calibri" panose="020F0502020204030204" pitchFamily="34" charset="0"/>
                <a:ea typeface="Calibri" panose="020F0502020204030204" pitchFamily="34" charset="0"/>
                <a:cs typeface="Times New Roman" panose="02020603050405020304" pitchFamily="18" charset="0"/>
              </a:rPr>
              <a:t>( </a:t>
            </a:r>
            <a:r>
              <a:rPr lang="en-US" sz="1800" i="1" dirty="0">
                <a:solidFill>
                  <a:srgbClr val="C00000"/>
                </a:solidFill>
                <a:latin typeface="Calibri" panose="020F0502020204030204" pitchFamily="34" charset="0"/>
                <a:ea typeface="Calibri" panose="020F0502020204030204" pitchFamily="34" charset="0"/>
                <a:cs typeface="Times New Roman" panose="02020603050405020304" pitchFamily="18" charset="0"/>
              </a:rPr>
              <a:t>s, c</a:t>
            </a:r>
            <a:r>
              <a:rPr lang="en-US" sz="1800" dirty="0">
                <a:solidFill>
                  <a:srgbClr val="C00000"/>
                </a:solidFill>
                <a:latin typeface="Calibri" panose="020F0502020204030204" pitchFamily="34" charset="0"/>
                <a:ea typeface="Calibri" panose="020F0502020204030204" pitchFamily="34" charset="0"/>
                <a:cs typeface="Times New Roman" panose="02020603050405020304" pitchFamily="18" charset="0"/>
              </a:rPr>
              <a:t>)   ≥ </a:t>
            </a:r>
            <a:r>
              <a:rPr lang="en-US" sz="1800" i="1" dirty="0" err="1">
                <a:solidFill>
                  <a:srgbClr val="C00000"/>
                </a:solidFill>
                <a:latin typeface="Calibri" panose="020F0502020204030204" pitchFamily="34" charset="0"/>
                <a:ea typeface="Calibri" panose="020F0502020204030204" pitchFamily="34" charset="0"/>
                <a:cs typeface="Times New Roman" panose="02020603050405020304" pitchFamily="18" charset="0"/>
              </a:rPr>
              <a:t>LoLim</a:t>
            </a:r>
            <a:r>
              <a:rPr lang="en-US" sz="1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i="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c</a:t>
            </a:r>
            <a:r>
              <a:rPr lang="en-US" sz="1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 </a:t>
            </a:r>
            <a:r>
              <a:rPr lang="en-US" sz="1800" i="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y</a:t>
            </a:r>
            <a:r>
              <a:rPr lang="en-US" sz="1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i="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c</a:t>
            </a:r>
            <a:r>
              <a:rPr lang="en-US" sz="1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t>
            </a:r>
            <a:r>
              <a:rPr lang="en-US" sz="1800" dirty="0">
                <a:solidFill>
                  <a:srgbClr val="C00000"/>
                </a:solidFill>
                <a:latin typeface="Calibri" panose="020F0502020204030204" pitchFamily="34" charset="0"/>
                <a:ea typeface="Calibri" panose="020F0502020204030204" pitchFamily="34" charset="0"/>
                <a:cs typeface="Times New Roman" panose="02020603050405020304" pitchFamily="18" charset="0"/>
              </a:rPr>
              <a:t>;    // Min Students in offered course;</a:t>
            </a:r>
          </a:p>
          <a:p>
            <a:pPr marL="0" marR="0">
              <a:lnSpc>
                <a:spcPct val="107000"/>
              </a:lnSpc>
              <a:spcBef>
                <a:spcPts val="0"/>
              </a:spcBef>
              <a:spcAft>
                <a:spcPts val="0"/>
              </a:spcAft>
            </a:pPr>
            <a:r>
              <a:rPr lang="en-US" sz="1800" dirty="0">
                <a:solidFill>
                  <a:srgbClr val="FF6600"/>
                </a:solidFill>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800" dirty="0">
                <a:latin typeface="Calibri" panose="020F0502020204030204" pitchFamily="34" charset="0"/>
                <a:ea typeface="Calibri" panose="020F0502020204030204" pitchFamily="34" charset="0"/>
                <a:cs typeface="Times New Roman" panose="02020603050405020304" pitchFamily="18" charset="0"/>
              </a:rPr>
              <a:t>                    </a:t>
            </a:r>
            <a:r>
              <a:rPr lang="en-US" sz="1800" dirty="0" err="1">
                <a:latin typeface="Calibri" panose="020F0502020204030204" pitchFamily="34" charset="0"/>
                <a:ea typeface="Calibri" panose="020F0502020204030204" pitchFamily="34" charset="0"/>
                <a:cs typeface="Times New Roman" panose="02020603050405020304" pitchFamily="18" charset="0"/>
              </a:rPr>
              <a:t>Σ</a:t>
            </a:r>
            <a:r>
              <a:rPr lang="en-US" sz="1800" i="1" baseline="-25000" dirty="0" err="1">
                <a:latin typeface="Calibri" panose="020F0502020204030204" pitchFamily="34" charset="0"/>
                <a:ea typeface="Calibri" panose="020F0502020204030204" pitchFamily="34" charset="0"/>
                <a:cs typeface="Times New Roman" panose="02020603050405020304" pitchFamily="18" charset="0"/>
              </a:rPr>
              <a:t>c</a:t>
            </a:r>
            <a:r>
              <a:rPr lang="en-US" sz="1800" dirty="0">
                <a:latin typeface="Calibri" panose="020F0502020204030204" pitchFamily="34" charset="0"/>
                <a:ea typeface="Calibri" panose="020F0502020204030204" pitchFamily="34" charset="0"/>
                <a:cs typeface="Times New Roman" panose="02020603050405020304" pitchFamily="18" charset="0"/>
              </a:rPr>
              <a:t>  </a:t>
            </a:r>
            <a:r>
              <a:rPr lang="en-US" sz="1800" i="1" dirty="0">
                <a:latin typeface="Calibri" panose="020F0502020204030204" pitchFamily="34" charset="0"/>
                <a:ea typeface="Calibri" panose="020F0502020204030204" pitchFamily="34" charset="0"/>
                <a:cs typeface="Times New Roman" panose="02020603050405020304" pitchFamily="18" charset="0"/>
              </a:rPr>
              <a:t>z</a:t>
            </a:r>
            <a:r>
              <a:rPr lang="en-US" sz="1800" dirty="0">
                <a:latin typeface="Calibri" panose="020F0502020204030204" pitchFamily="34" charset="0"/>
                <a:ea typeface="Calibri" panose="020F0502020204030204" pitchFamily="34" charset="0"/>
                <a:cs typeface="Times New Roman" panose="02020603050405020304" pitchFamily="18" charset="0"/>
              </a:rPr>
              <a:t>( </a:t>
            </a:r>
            <a:r>
              <a:rPr lang="en-US" sz="1800" i="1" dirty="0">
                <a:latin typeface="Calibri" panose="020F0502020204030204" pitchFamily="34" charset="0"/>
                <a:ea typeface="Calibri" panose="020F0502020204030204" pitchFamily="34" charset="0"/>
                <a:cs typeface="Times New Roman" panose="02020603050405020304" pitchFamily="18" charset="0"/>
              </a:rPr>
              <a:t>s, c</a:t>
            </a:r>
            <a:r>
              <a:rPr lang="en-US" sz="1800" dirty="0">
                <a:latin typeface="Calibri" panose="020F0502020204030204" pitchFamily="34" charset="0"/>
                <a:ea typeface="Calibri" panose="020F0502020204030204" pitchFamily="34" charset="0"/>
                <a:cs typeface="Times New Roman" panose="02020603050405020304" pitchFamily="18" charset="0"/>
              </a:rPr>
              <a:t>)   ≤ </a:t>
            </a:r>
            <a:r>
              <a:rPr lang="en-US" sz="1800" i="1" dirty="0">
                <a:latin typeface="Calibri" panose="020F0502020204030204" pitchFamily="34" charset="0"/>
                <a:ea typeface="Calibri" panose="020F0502020204030204" pitchFamily="34" charset="0"/>
                <a:cs typeface="Times New Roman" panose="02020603050405020304" pitchFamily="18" charset="0"/>
              </a:rPr>
              <a:t>Slim</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i="1" dirty="0">
                <a:latin typeface="Calibri" panose="020F0502020204030204" pitchFamily="34" charset="0"/>
                <a:ea typeface="Calibri" panose="020F0502020204030204" pitchFamily="34" charset="0"/>
                <a:cs typeface="Times New Roman" panose="02020603050405020304" pitchFamily="18" charset="0"/>
              </a:rPr>
              <a:t>s</a:t>
            </a:r>
            <a:r>
              <a:rPr lang="en-US" sz="1800" dirty="0">
                <a:effectLst/>
                <a:latin typeface="Calibri" panose="020F0502020204030204" pitchFamily="34" charset="0"/>
                <a:ea typeface="Calibri" panose="020F0502020204030204" pitchFamily="34" charset="0"/>
                <a:cs typeface="Times New Roman" panose="02020603050405020304" pitchFamily="18" charset="0"/>
              </a:rPr>
              <a:t>)</a:t>
            </a:r>
            <a:r>
              <a:rPr lang="en-US" sz="1800" dirty="0">
                <a:latin typeface="Calibri" panose="020F0502020204030204" pitchFamily="34" charset="0"/>
                <a:ea typeface="Calibri" panose="020F0502020204030204" pitchFamily="34" charset="0"/>
                <a:cs typeface="Times New Roman" panose="02020603050405020304" pitchFamily="18" charset="0"/>
              </a:rPr>
              <a:t>;                  //  Courses per student limit;</a:t>
            </a:r>
          </a:p>
          <a:p>
            <a:pPr marL="0" marR="0">
              <a:lnSpc>
                <a:spcPct val="107000"/>
              </a:lnSpc>
              <a:spcBef>
                <a:spcPts val="0"/>
              </a:spcBef>
              <a:spcAft>
                <a:spcPts val="0"/>
              </a:spcAft>
            </a:pP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latin typeface="Calibri" panose="020F0502020204030204" pitchFamily="34" charset="0"/>
                <a:ea typeface="Calibri" panose="020F0502020204030204" pitchFamily="34" charset="0"/>
                <a:cs typeface="Times New Roman" panose="02020603050405020304" pitchFamily="18" charset="0"/>
              </a:rPr>
              <a:t>                     </a:t>
            </a:r>
            <a:r>
              <a:rPr lang="en-US" sz="1800" i="1" dirty="0">
                <a:latin typeface="Calibri" panose="020F0502020204030204" pitchFamily="34" charset="0"/>
                <a:ea typeface="Calibri" panose="020F0502020204030204" pitchFamily="34" charset="0"/>
                <a:cs typeface="Times New Roman" panose="02020603050405020304" pitchFamily="18" charset="0"/>
              </a:rPr>
              <a:t>z</a:t>
            </a:r>
            <a:r>
              <a:rPr lang="en-US" sz="1800" dirty="0">
                <a:latin typeface="Calibri" panose="020F0502020204030204" pitchFamily="34" charset="0"/>
                <a:ea typeface="Calibri" panose="020F0502020204030204" pitchFamily="34" charset="0"/>
                <a:cs typeface="Times New Roman" panose="02020603050405020304" pitchFamily="18" charset="0"/>
              </a:rPr>
              <a:t>( </a:t>
            </a:r>
            <a:r>
              <a:rPr lang="en-US" sz="1800" i="1" dirty="0">
                <a:latin typeface="Calibri" panose="020F0502020204030204" pitchFamily="34" charset="0"/>
                <a:ea typeface="Calibri" panose="020F0502020204030204" pitchFamily="34" charset="0"/>
                <a:cs typeface="Times New Roman" panose="02020603050405020304" pitchFamily="18" charset="0"/>
              </a:rPr>
              <a:t>s, c1</a:t>
            </a:r>
            <a:r>
              <a:rPr lang="en-US" sz="1800" dirty="0">
                <a:latin typeface="Calibri" panose="020F0502020204030204" pitchFamily="34" charset="0"/>
                <a:ea typeface="Calibri" panose="020F0502020204030204" pitchFamily="34" charset="0"/>
                <a:cs typeface="Times New Roman" panose="02020603050405020304" pitchFamily="18" charset="0"/>
              </a:rPr>
              <a:t>)  + </a:t>
            </a:r>
            <a:r>
              <a:rPr lang="en-US" sz="1800" i="1" dirty="0">
                <a:latin typeface="Calibri" panose="020F0502020204030204" pitchFamily="34" charset="0"/>
                <a:ea typeface="Calibri" panose="020F0502020204030204" pitchFamily="34" charset="0"/>
                <a:cs typeface="Times New Roman" panose="02020603050405020304" pitchFamily="18" charset="0"/>
              </a:rPr>
              <a:t>z</a:t>
            </a:r>
            <a:r>
              <a:rPr lang="en-US" sz="1800" dirty="0">
                <a:latin typeface="Calibri" panose="020F0502020204030204" pitchFamily="34" charset="0"/>
                <a:ea typeface="Calibri" panose="020F0502020204030204" pitchFamily="34" charset="0"/>
                <a:cs typeface="Times New Roman" panose="02020603050405020304" pitchFamily="18" charset="0"/>
              </a:rPr>
              <a:t>( </a:t>
            </a:r>
            <a:r>
              <a:rPr lang="en-US" sz="1800" i="1" dirty="0">
                <a:latin typeface="Calibri" panose="020F0502020204030204" pitchFamily="34" charset="0"/>
                <a:ea typeface="Calibri" panose="020F0502020204030204" pitchFamily="34" charset="0"/>
                <a:cs typeface="Times New Roman" panose="02020603050405020304" pitchFamily="18" charset="0"/>
              </a:rPr>
              <a:t>s</a:t>
            </a:r>
            <a:r>
              <a:rPr lang="en-US" sz="1800" dirty="0">
                <a:latin typeface="Calibri" panose="020F0502020204030204" pitchFamily="34" charset="0"/>
                <a:ea typeface="Calibri" panose="020F0502020204030204" pitchFamily="34" charset="0"/>
                <a:cs typeface="Times New Roman" panose="02020603050405020304" pitchFamily="18" charset="0"/>
              </a:rPr>
              <a:t>, </a:t>
            </a:r>
            <a:r>
              <a:rPr lang="en-US" sz="1800" i="1" dirty="0">
                <a:latin typeface="Calibri" panose="020F0502020204030204" pitchFamily="34" charset="0"/>
                <a:ea typeface="Calibri" panose="020F0502020204030204" pitchFamily="34" charset="0"/>
                <a:cs typeface="Times New Roman" panose="02020603050405020304" pitchFamily="18" charset="0"/>
              </a:rPr>
              <a:t>c</a:t>
            </a:r>
            <a:r>
              <a:rPr lang="en-US" sz="1800" dirty="0">
                <a:latin typeface="Calibri" panose="020F0502020204030204" pitchFamily="34" charset="0"/>
                <a:ea typeface="Calibri" panose="020F0502020204030204" pitchFamily="34" charset="0"/>
                <a:cs typeface="Times New Roman" panose="02020603050405020304" pitchFamily="18" charset="0"/>
              </a:rPr>
              <a:t>2) + … ≤ 1,        // if </a:t>
            </a:r>
            <a:r>
              <a:rPr lang="en-US" sz="1800" i="1" dirty="0">
                <a:latin typeface="Calibri" panose="020F0502020204030204" pitchFamily="34" charset="0"/>
                <a:ea typeface="Calibri" panose="020F0502020204030204" pitchFamily="34" charset="0"/>
                <a:cs typeface="Times New Roman" panose="02020603050405020304" pitchFamily="18" charset="0"/>
              </a:rPr>
              <a:t>c</a:t>
            </a:r>
            <a:r>
              <a:rPr lang="en-US" sz="1800" dirty="0">
                <a:latin typeface="Calibri" panose="020F0502020204030204" pitchFamily="34" charset="0"/>
                <a:ea typeface="Calibri" panose="020F0502020204030204" pitchFamily="34" charset="0"/>
                <a:cs typeface="Times New Roman" panose="02020603050405020304" pitchFamily="18" charset="0"/>
              </a:rPr>
              <a:t>1, </a:t>
            </a:r>
            <a:r>
              <a:rPr lang="en-US" sz="1800" i="1" dirty="0">
                <a:latin typeface="Calibri" panose="020F0502020204030204" pitchFamily="34" charset="0"/>
                <a:ea typeface="Calibri" panose="020F0502020204030204" pitchFamily="34" charset="0"/>
                <a:cs typeface="Times New Roman" panose="02020603050405020304" pitchFamily="18" charset="0"/>
              </a:rPr>
              <a:t>c</a:t>
            </a:r>
            <a:r>
              <a:rPr lang="en-US" sz="1800" dirty="0">
                <a:latin typeface="Calibri" panose="020F0502020204030204" pitchFamily="34" charset="0"/>
                <a:ea typeface="Calibri" panose="020F0502020204030204" pitchFamily="34" charset="0"/>
                <a:cs typeface="Times New Roman" panose="02020603050405020304" pitchFamily="18" charset="0"/>
              </a:rPr>
              <a:t>2, … meet at same time;</a:t>
            </a:r>
          </a:p>
          <a:p>
            <a:pPr marL="0" marR="0">
              <a:lnSpc>
                <a:spcPct val="107000"/>
              </a:lnSpc>
              <a:spcBef>
                <a:spcPts val="0"/>
              </a:spcBef>
              <a:spcAft>
                <a:spcPts val="0"/>
              </a:spcAft>
            </a:pP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latin typeface="Calibri" panose="020F0502020204030204" pitchFamily="34" charset="0"/>
                <a:ea typeface="Calibri" panose="020F0502020204030204" pitchFamily="34" charset="0"/>
                <a:cs typeface="Times New Roman" panose="02020603050405020304" pitchFamily="18" charset="0"/>
              </a:rPr>
              <a:t>Questions:</a:t>
            </a:r>
          </a:p>
          <a:p>
            <a:pPr marL="0" marR="0">
              <a:lnSpc>
                <a:spcPct val="107000"/>
              </a:lnSpc>
              <a:spcBef>
                <a:spcPts val="0"/>
              </a:spcBef>
              <a:spcAft>
                <a:spcPts val="0"/>
              </a:spcAft>
            </a:pPr>
            <a:r>
              <a:rPr lang="en-US" sz="1800" dirty="0">
                <a:latin typeface="Calibri" panose="020F0502020204030204" pitchFamily="34" charset="0"/>
                <a:ea typeface="Calibri" panose="020F0502020204030204" pitchFamily="34" charset="0"/>
                <a:cs typeface="Times New Roman" panose="02020603050405020304" pitchFamily="18" charset="0"/>
              </a:rPr>
              <a:t>      Is this problem harder to solve?</a:t>
            </a:r>
          </a:p>
          <a:p>
            <a:pPr marL="0" marR="0">
              <a:lnSpc>
                <a:spcPct val="107000"/>
              </a:lnSpc>
              <a:spcBef>
                <a:spcPts val="0"/>
              </a:spcBef>
              <a:spcAft>
                <a:spcPts val="0"/>
              </a:spcAft>
            </a:pP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latin typeface="Calibri" panose="020F0502020204030204" pitchFamily="34" charset="0"/>
                <a:ea typeface="Calibri" panose="020F0502020204030204" pitchFamily="34" charset="0"/>
                <a:cs typeface="Times New Roman" panose="02020603050405020304" pitchFamily="18" charset="0"/>
              </a:rPr>
              <a:t>      Will the solution be stable? Will students be happy with the solution?</a:t>
            </a:r>
          </a:p>
        </p:txBody>
      </p:sp>
    </p:spTree>
    <p:extLst>
      <p:ext uri="{BB962C8B-B14F-4D97-AF65-F5344CB8AC3E}">
        <p14:creationId xmlns:p14="http://schemas.microsoft.com/office/powerpoint/2010/main" val="7155204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D8B76F7-354A-93F3-F0EB-58979BADE84F}"/>
              </a:ext>
            </a:extLst>
          </p:cNvPr>
          <p:cNvSpPr>
            <a:spLocks noGrp="1"/>
          </p:cNvSpPr>
          <p:nvPr>
            <p:ph type="sldNum" sz="quarter" idx="12"/>
          </p:nvPr>
        </p:nvSpPr>
        <p:spPr/>
        <p:txBody>
          <a:bodyPr/>
          <a:lstStyle/>
          <a:p>
            <a:fld id="{2094E2E3-CF08-44D2-B456-AF9DF070FF9B}" type="slidenum">
              <a:rPr lang="en-GB" altLang="en-US" smtClean="0"/>
              <a:pPr/>
              <a:t>15</a:t>
            </a:fld>
            <a:endParaRPr lang="en-GB" altLang="en-US"/>
          </a:p>
        </p:txBody>
      </p:sp>
      <p:sp>
        <p:nvSpPr>
          <p:cNvPr id="4" name="TextBox 3">
            <a:extLst>
              <a:ext uri="{FF2B5EF4-FFF2-40B4-BE49-F238E27FC236}">
                <a16:creationId xmlns:a16="http://schemas.microsoft.com/office/drawing/2014/main" id="{15140000-DCED-4E00-CA4E-B2EEA67679AC}"/>
              </a:ext>
            </a:extLst>
          </p:cNvPr>
          <p:cNvSpPr txBox="1"/>
          <p:nvPr/>
        </p:nvSpPr>
        <p:spPr>
          <a:xfrm>
            <a:off x="356840" y="136525"/>
            <a:ext cx="8675649" cy="6294480"/>
          </a:xfrm>
          <a:prstGeom prst="rect">
            <a:avLst/>
          </a:prstGeom>
          <a:noFill/>
        </p:spPr>
        <p:txBody>
          <a:bodyPr wrap="square">
            <a:spAutoFit/>
          </a:bodyPr>
          <a:lstStyle/>
          <a:p>
            <a:pPr marL="0" marR="0">
              <a:lnSpc>
                <a:spcPct val="107000"/>
              </a:lnSpc>
              <a:spcBef>
                <a:spcPts val="0"/>
              </a:spcBef>
              <a:spcAft>
                <a:spcPts val="0"/>
              </a:spcAft>
            </a:pPr>
            <a:r>
              <a:rPr lang="en-US" sz="1800" dirty="0">
                <a:ea typeface="Calibri" panose="020F0502020204030204" pitchFamily="34" charset="0"/>
                <a:cs typeface="Arial" panose="020B0604020202020204" pitchFamily="34" charset="0"/>
              </a:rPr>
              <a:t>Course Bidding continued:</a:t>
            </a:r>
          </a:p>
          <a:p>
            <a:pPr marL="0" marR="0">
              <a:lnSpc>
                <a:spcPct val="107000"/>
              </a:lnSpc>
              <a:spcBef>
                <a:spcPts val="0"/>
              </a:spcBef>
              <a:spcAft>
                <a:spcPts val="0"/>
              </a:spcAft>
            </a:pPr>
            <a:r>
              <a:rPr lang="en-US" sz="1800" dirty="0">
                <a:ea typeface="Calibri" panose="020F0502020204030204" pitchFamily="34" charset="0"/>
                <a:cs typeface="Arial" panose="020B0604020202020204" pitchFamily="34" charset="0"/>
              </a:rPr>
              <a:t>Maximize </a:t>
            </a:r>
            <a:r>
              <a:rPr lang="en-US" sz="1800" dirty="0" err="1">
                <a:ea typeface="Calibri" panose="020F0502020204030204" pitchFamily="34" charset="0"/>
                <a:cs typeface="Arial" panose="020B0604020202020204" pitchFamily="34" charset="0"/>
              </a:rPr>
              <a:t>Σ</a:t>
            </a:r>
            <a:r>
              <a:rPr lang="en-US" sz="1800" i="1" baseline="-25000" dirty="0" err="1">
                <a:ea typeface="Calibri" panose="020F0502020204030204" pitchFamily="34" charset="0"/>
                <a:cs typeface="Arial" panose="020B0604020202020204" pitchFamily="34" charset="0"/>
              </a:rPr>
              <a:t>s</a:t>
            </a:r>
            <a:r>
              <a:rPr lang="en-US" sz="1800" dirty="0">
                <a:ea typeface="Calibri" panose="020F0502020204030204" pitchFamily="34" charset="0"/>
                <a:cs typeface="Arial" panose="020B0604020202020204" pitchFamily="34" charset="0"/>
              </a:rPr>
              <a:t> </a:t>
            </a:r>
            <a:r>
              <a:rPr lang="en-US" sz="1800" dirty="0" err="1">
                <a:ea typeface="Calibri" panose="020F0502020204030204" pitchFamily="34" charset="0"/>
                <a:cs typeface="Arial" panose="020B0604020202020204" pitchFamily="34" charset="0"/>
              </a:rPr>
              <a:t>Σ</a:t>
            </a:r>
            <a:r>
              <a:rPr lang="en-US" sz="1800" i="1" baseline="-25000" dirty="0" err="1">
                <a:ea typeface="Calibri" panose="020F0502020204030204" pitchFamily="34" charset="0"/>
                <a:cs typeface="Arial" panose="020B0604020202020204" pitchFamily="34" charset="0"/>
              </a:rPr>
              <a:t>c</a:t>
            </a:r>
            <a:r>
              <a:rPr lang="en-US" sz="1800" dirty="0">
                <a:ea typeface="Calibri" panose="020F0502020204030204" pitchFamily="34" charset="0"/>
                <a:cs typeface="Arial" panose="020B0604020202020204" pitchFamily="34" charset="0"/>
              </a:rPr>
              <a:t> </a:t>
            </a:r>
            <a:r>
              <a:rPr lang="en-US" sz="1800" i="1" dirty="0">
                <a:ea typeface="Calibri" panose="020F0502020204030204" pitchFamily="34" charset="0"/>
                <a:cs typeface="Arial" panose="020B0604020202020204" pitchFamily="34" charset="0"/>
              </a:rPr>
              <a:t>PR</a:t>
            </a:r>
            <a:r>
              <a:rPr lang="en-US" sz="1800" dirty="0">
                <a:ea typeface="Calibri" panose="020F0502020204030204" pitchFamily="34" charset="0"/>
                <a:cs typeface="Arial" panose="020B0604020202020204" pitchFamily="34" charset="0"/>
              </a:rPr>
              <a:t>( </a:t>
            </a:r>
            <a:r>
              <a:rPr lang="en-US" sz="1800" i="1" dirty="0">
                <a:ea typeface="Calibri" panose="020F0502020204030204" pitchFamily="34" charset="0"/>
                <a:cs typeface="Arial" panose="020B0604020202020204" pitchFamily="34" charset="0"/>
              </a:rPr>
              <a:t>s</a:t>
            </a:r>
            <a:r>
              <a:rPr lang="en-US" sz="1800" dirty="0">
                <a:ea typeface="Calibri" panose="020F0502020204030204" pitchFamily="34" charset="0"/>
                <a:cs typeface="Arial" panose="020B0604020202020204" pitchFamily="34" charset="0"/>
              </a:rPr>
              <a:t>, </a:t>
            </a:r>
            <a:r>
              <a:rPr lang="en-US" sz="1800" i="1" dirty="0">
                <a:ea typeface="Calibri" panose="020F0502020204030204" pitchFamily="34" charset="0"/>
                <a:cs typeface="Arial" panose="020B0604020202020204" pitchFamily="34" charset="0"/>
              </a:rPr>
              <a:t>c</a:t>
            </a:r>
            <a:r>
              <a:rPr lang="en-US" sz="1800" dirty="0">
                <a:ea typeface="Calibri" panose="020F0502020204030204" pitchFamily="34" charset="0"/>
                <a:cs typeface="Arial" panose="020B0604020202020204" pitchFamily="34" charset="0"/>
              </a:rPr>
              <a:t>) * </a:t>
            </a:r>
            <a:r>
              <a:rPr lang="en-US" sz="1800" i="1" dirty="0">
                <a:ea typeface="Calibri" panose="020F0502020204030204" pitchFamily="34" charset="0"/>
                <a:cs typeface="Arial" panose="020B0604020202020204" pitchFamily="34" charset="0"/>
              </a:rPr>
              <a:t>z</a:t>
            </a:r>
            <a:r>
              <a:rPr lang="en-US" sz="1800" dirty="0">
                <a:ea typeface="Calibri" panose="020F0502020204030204" pitchFamily="34" charset="0"/>
                <a:cs typeface="Arial" panose="020B0604020202020204" pitchFamily="34" charset="0"/>
              </a:rPr>
              <a:t>( </a:t>
            </a:r>
            <a:r>
              <a:rPr lang="en-US" sz="1800" i="1" dirty="0">
                <a:ea typeface="Calibri" panose="020F0502020204030204" pitchFamily="34" charset="0"/>
                <a:cs typeface="Arial" panose="020B0604020202020204" pitchFamily="34" charset="0"/>
              </a:rPr>
              <a:t>s, c</a:t>
            </a:r>
            <a:r>
              <a:rPr lang="en-US" sz="1800" dirty="0">
                <a:ea typeface="Calibri" panose="020F0502020204030204" pitchFamily="34" charset="0"/>
                <a:cs typeface="Arial" panose="020B0604020202020204" pitchFamily="34" charset="0"/>
              </a:rPr>
              <a:t>);</a:t>
            </a:r>
          </a:p>
          <a:p>
            <a:pPr marL="0" marR="0">
              <a:lnSpc>
                <a:spcPct val="107000"/>
              </a:lnSpc>
              <a:spcBef>
                <a:spcPts val="0"/>
              </a:spcBef>
              <a:spcAft>
                <a:spcPts val="0"/>
              </a:spcAft>
            </a:pPr>
            <a:endParaRPr lang="en-US" sz="1800" dirty="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1800" dirty="0">
                <a:ea typeface="Calibri" panose="020F0502020204030204" pitchFamily="34" charset="0"/>
                <a:cs typeface="Arial" panose="020B0604020202020204" pitchFamily="34" charset="0"/>
              </a:rPr>
              <a:t>                    </a:t>
            </a:r>
            <a:r>
              <a:rPr lang="en-US" sz="1800" i="1" dirty="0">
                <a:ea typeface="Calibri" panose="020F0502020204030204" pitchFamily="34" charset="0"/>
                <a:cs typeface="Arial" panose="020B0604020202020204" pitchFamily="34" charset="0"/>
              </a:rPr>
              <a:t>z</a:t>
            </a:r>
            <a:r>
              <a:rPr lang="en-US" sz="1800" dirty="0">
                <a:ea typeface="Calibri" panose="020F0502020204030204" pitchFamily="34" charset="0"/>
                <a:cs typeface="Arial" panose="020B0604020202020204" pitchFamily="34" charset="0"/>
              </a:rPr>
              <a:t>( </a:t>
            </a:r>
            <a:r>
              <a:rPr lang="en-US" sz="1800" i="1" dirty="0">
                <a:ea typeface="Calibri" panose="020F0502020204030204" pitchFamily="34" charset="0"/>
                <a:cs typeface="Arial" panose="020B0604020202020204" pitchFamily="34" charset="0"/>
              </a:rPr>
              <a:t>s, c</a:t>
            </a:r>
            <a:r>
              <a:rPr lang="en-US" sz="1800" dirty="0">
                <a:ea typeface="Calibri" panose="020F0502020204030204" pitchFamily="34" charset="0"/>
                <a:cs typeface="Arial" panose="020B0604020202020204" pitchFamily="34" charset="0"/>
              </a:rPr>
              <a:t>) = 0 or 1;   </a:t>
            </a:r>
            <a:r>
              <a:rPr lang="en-US" sz="1800" i="1" dirty="0">
                <a:ea typeface="Calibri" panose="020F0502020204030204" pitchFamily="34" charset="0"/>
                <a:cs typeface="Arial" panose="020B0604020202020204" pitchFamily="34" charset="0"/>
              </a:rPr>
              <a:t>y</a:t>
            </a:r>
            <a:r>
              <a:rPr lang="en-US" sz="1800" dirty="0">
                <a:ea typeface="Calibri" panose="020F0502020204030204" pitchFamily="34" charset="0"/>
                <a:cs typeface="Arial" panose="020B0604020202020204" pitchFamily="34" charset="0"/>
              </a:rPr>
              <a:t>( </a:t>
            </a:r>
            <a:r>
              <a:rPr lang="en-US" sz="1800" i="1" dirty="0">
                <a:ea typeface="Calibri" panose="020F0502020204030204" pitchFamily="34" charset="0"/>
                <a:cs typeface="Arial" panose="020B0604020202020204" pitchFamily="34" charset="0"/>
              </a:rPr>
              <a:t>c</a:t>
            </a:r>
            <a:r>
              <a:rPr lang="en-US" sz="1800" dirty="0">
                <a:ea typeface="Calibri" panose="020F0502020204030204" pitchFamily="34" charset="0"/>
                <a:cs typeface="Arial" panose="020B0604020202020204" pitchFamily="34" charset="0"/>
              </a:rPr>
              <a:t>) = 0 or 1;</a:t>
            </a:r>
          </a:p>
          <a:p>
            <a:pPr marL="0" marR="0">
              <a:lnSpc>
                <a:spcPct val="107000"/>
              </a:lnSpc>
              <a:spcBef>
                <a:spcPts val="0"/>
              </a:spcBef>
              <a:spcAft>
                <a:spcPts val="0"/>
              </a:spcAft>
            </a:pPr>
            <a:r>
              <a:rPr lang="en-US" sz="1800" dirty="0">
                <a:ea typeface="Calibri" panose="020F0502020204030204" pitchFamily="34" charset="0"/>
                <a:cs typeface="Arial" panose="020B0604020202020204" pitchFamily="34" charset="0"/>
              </a:rPr>
              <a:t> </a:t>
            </a:r>
          </a:p>
          <a:p>
            <a:pPr marL="0" marR="0">
              <a:lnSpc>
                <a:spcPct val="107000"/>
              </a:lnSpc>
              <a:spcBef>
                <a:spcPts val="0"/>
              </a:spcBef>
              <a:spcAft>
                <a:spcPts val="0"/>
              </a:spcAft>
            </a:pPr>
            <a:r>
              <a:rPr lang="en-US" sz="1800" dirty="0">
                <a:ea typeface="Calibri" panose="020F0502020204030204" pitchFamily="34" charset="0"/>
                <a:cs typeface="Arial" panose="020B0604020202020204" pitchFamily="34" charset="0"/>
              </a:rPr>
              <a:t>                    </a:t>
            </a:r>
            <a:r>
              <a:rPr lang="en-US" sz="1800" dirty="0" err="1">
                <a:ea typeface="Calibri" panose="020F0502020204030204" pitchFamily="34" charset="0"/>
                <a:cs typeface="Arial" panose="020B0604020202020204" pitchFamily="34" charset="0"/>
              </a:rPr>
              <a:t>Σ</a:t>
            </a:r>
            <a:r>
              <a:rPr lang="en-US" sz="1800" i="1" baseline="-25000" dirty="0" err="1">
                <a:ea typeface="Calibri" panose="020F0502020204030204" pitchFamily="34" charset="0"/>
                <a:cs typeface="Arial" panose="020B0604020202020204" pitchFamily="34" charset="0"/>
              </a:rPr>
              <a:t>s</a:t>
            </a:r>
            <a:r>
              <a:rPr lang="en-US" sz="1800" dirty="0">
                <a:ea typeface="Calibri" panose="020F0502020204030204" pitchFamily="34" charset="0"/>
                <a:cs typeface="Arial" panose="020B0604020202020204" pitchFamily="34" charset="0"/>
              </a:rPr>
              <a:t>  </a:t>
            </a:r>
            <a:r>
              <a:rPr lang="en-US" sz="1800" i="1" dirty="0">
                <a:ea typeface="Calibri" panose="020F0502020204030204" pitchFamily="34" charset="0"/>
                <a:cs typeface="Arial" panose="020B0604020202020204" pitchFamily="34" charset="0"/>
              </a:rPr>
              <a:t>z</a:t>
            </a:r>
            <a:r>
              <a:rPr lang="en-US" sz="1800" dirty="0">
                <a:ea typeface="Calibri" panose="020F0502020204030204" pitchFamily="34" charset="0"/>
                <a:cs typeface="Arial" panose="020B0604020202020204" pitchFamily="34" charset="0"/>
              </a:rPr>
              <a:t>( </a:t>
            </a:r>
            <a:r>
              <a:rPr lang="en-US" sz="1800" i="1" dirty="0">
                <a:ea typeface="Calibri" panose="020F0502020204030204" pitchFamily="34" charset="0"/>
                <a:cs typeface="Arial" panose="020B0604020202020204" pitchFamily="34" charset="0"/>
              </a:rPr>
              <a:t>s, c</a:t>
            </a:r>
            <a:r>
              <a:rPr lang="en-US" sz="1800" dirty="0">
                <a:ea typeface="Calibri" panose="020F0502020204030204" pitchFamily="34" charset="0"/>
                <a:cs typeface="Arial" panose="020B0604020202020204" pitchFamily="34" charset="0"/>
              </a:rPr>
              <a:t>)   ≤ </a:t>
            </a:r>
            <a:r>
              <a:rPr lang="en-US" sz="1800" i="1" dirty="0">
                <a:effectLst/>
                <a:ea typeface="Calibri" panose="020F0502020204030204" pitchFamily="34" charset="0"/>
                <a:cs typeface="Arial" panose="020B0604020202020204" pitchFamily="34" charset="0"/>
              </a:rPr>
              <a:t>Cap</a:t>
            </a:r>
            <a:r>
              <a:rPr lang="en-US" sz="1800" dirty="0">
                <a:effectLst/>
                <a:ea typeface="Calibri" panose="020F0502020204030204" pitchFamily="34" charset="0"/>
                <a:cs typeface="Arial" panose="020B0604020202020204" pitchFamily="34" charset="0"/>
              </a:rPr>
              <a:t>( </a:t>
            </a:r>
            <a:r>
              <a:rPr lang="en-US" sz="1800" i="1" dirty="0">
                <a:effectLst/>
                <a:ea typeface="Calibri" panose="020F0502020204030204" pitchFamily="34" charset="0"/>
                <a:cs typeface="Arial" panose="020B0604020202020204" pitchFamily="34" charset="0"/>
              </a:rPr>
              <a:t>c</a:t>
            </a:r>
            <a:r>
              <a:rPr lang="en-US" sz="1800" dirty="0">
                <a:effectLst/>
                <a:ea typeface="Calibri" panose="020F0502020204030204" pitchFamily="34" charset="0"/>
                <a:cs typeface="Arial" panose="020B0604020202020204" pitchFamily="34" charset="0"/>
              </a:rPr>
              <a:t>) * </a:t>
            </a:r>
            <a:r>
              <a:rPr lang="en-US" sz="1800" i="1" dirty="0">
                <a:effectLst/>
                <a:ea typeface="Calibri" panose="020F0502020204030204" pitchFamily="34" charset="0"/>
                <a:cs typeface="Arial" panose="020B0604020202020204" pitchFamily="34" charset="0"/>
              </a:rPr>
              <a:t>y</a:t>
            </a:r>
            <a:r>
              <a:rPr lang="en-US" sz="1800" dirty="0">
                <a:effectLst/>
                <a:ea typeface="Calibri" panose="020F0502020204030204" pitchFamily="34" charset="0"/>
                <a:cs typeface="Arial" panose="020B0604020202020204" pitchFamily="34" charset="0"/>
              </a:rPr>
              <a:t>( </a:t>
            </a:r>
            <a:r>
              <a:rPr lang="en-US" sz="1800" i="1" dirty="0">
                <a:effectLst/>
                <a:ea typeface="Calibri" panose="020F0502020204030204" pitchFamily="34" charset="0"/>
                <a:cs typeface="Arial" panose="020B0604020202020204" pitchFamily="34" charset="0"/>
              </a:rPr>
              <a:t>c</a:t>
            </a:r>
            <a:r>
              <a:rPr lang="en-US" sz="1800" dirty="0">
                <a:effectLst/>
                <a:ea typeface="Calibri" panose="020F0502020204030204" pitchFamily="34" charset="0"/>
                <a:cs typeface="Arial" panose="020B0604020202020204" pitchFamily="34" charset="0"/>
              </a:rPr>
              <a:t>)</a:t>
            </a:r>
            <a:r>
              <a:rPr lang="en-US" sz="1800" dirty="0">
                <a:ea typeface="Calibri" panose="020F0502020204030204" pitchFamily="34" charset="0"/>
                <a:cs typeface="Arial" panose="020B0604020202020204" pitchFamily="34" charset="0"/>
              </a:rPr>
              <a:t>;       // Max Students in course ;</a:t>
            </a:r>
          </a:p>
          <a:p>
            <a:pPr marL="0" marR="0">
              <a:lnSpc>
                <a:spcPct val="107000"/>
              </a:lnSpc>
              <a:spcBef>
                <a:spcPts val="0"/>
              </a:spcBef>
              <a:spcAft>
                <a:spcPts val="0"/>
              </a:spcAft>
            </a:pPr>
            <a:r>
              <a:rPr lang="en-US" sz="1800" dirty="0">
                <a:ea typeface="Calibri" panose="020F0502020204030204" pitchFamily="34" charset="0"/>
                <a:cs typeface="Arial" panose="020B0604020202020204" pitchFamily="34" charset="0"/>
              </a:rPr>
              <a:t> </a:t>
            </a:r>
          </a:p>
          <a:p>
            <a:pPr marL="0" marR="0">
              <a:lnSpc>
                <a:spcPct val="107000"/>
              </a:lnSpc>
              <a:spcBef>
                <a:spcPts val="0"/>
              </a:spcBef>
              <a:spcAft>
                <a:spcPts val="0"/>
              </a:spcAft>
            </a:pPr>
            <a:r>
              <a:rPr lang="en-US" sz="1800" dirty="0">
                <a:ea typeface="Calibri" panose="020F0502020204030204" pitchFamily="34" charset="0"/>
                <a:cs typeface="Arial" panose="020B0604020202020204" pitchFamily="34" charset="0"/>
              </a:rPr>
              <a:t>                    </a:t>
            </a:r>
            <a:r>
              <a:rPr lang="en-US" sz="1800" dirty="0" err="1">
                <a:ea typeface="Calibri" panose="020F0502020204030204" pitchFamily="34" charset="0"/>
                <a:cs typeface="Arial" panose="020B0604020202020204" pitchFamily="34" charset="0"/>
              </a:rPr>
              <a:t>Σ</a:t>
            </a:r>
            <a:r>
              <a:rPr lang="en-US" sz="1800" i="1" baseline="-25000" dirty="0" err="1">
                <a:ea typeface="Calibri" panose="020F0502020204030204" pitchFamily="34" charset="0"/>
                <a:cs typeface="Arial" panose="020B0604020202020204" pitchFamily="34" charset="0"/>
              </a:rPr>
              <a:t>s</a:t>
            </a:r>
            <a:r>
              <a:rPr lang="en-US" sz="1800" dirty="0">
                <a:ea typeface="Calibri" panose="020F0502020204030204" pitchFamily="34" charset="0"/>
                <a:cs typeface="Arial" panose="020B0604020202020204" pitchFamily="34" charset="0"/>
              </a:rPr>
              <a:t>  </a:t>
            </a:r>
            <a:r>
              <a:rPr lang="en-US" sz="1800" i="1" dirty="0">
                <a:ea typeface="Calibri" panose="020F0502020204030204" pitchFamily="34" charset="0"/>
                <a:cs typeface="Arial" panose="020B0604020202020204" pitchFamily="34" charset="0"/>
              </a:rPr>
              <a:t>z</a:t>
            </a:r>
            <a:r>
              <a:rPr lang="en-US" sz="1800" dirty="0">
                <a:ea typeface="Calibri" panose="020F0502020204030204" pitchFamily="34" charset="0"/>
                <a:cs typeface="Arial" panose="020B0604020202020204" pitchFamily="34" charset="0"/>
              </a:rPr>
              <a:t>( </a:t>
            </a:r>
            <a:r>
              <a:rPr lang="en-US" sz="1800" i="1" dirty="0">
                <a:ea typeface="Calibri" panose="020F0502020204030204" pitchFamily="34" charset="0"/>
                <a:cs typeface="Arial" panose="020B0604020202020204" pitchFamily="34" charset="0"/>
              </a:rPr>
              <a:t>s, c</a:t>
            </a:r>
            <a:r>
              <a:rPr lang="en-US" sz="1800" dirty="0">
                <a:ea typeface="Calibri" panose="020F0502020204030204" pitchFamily="34" charset="0"/>
                <a:cs typeface="Arial" panose="020B0604020202020204" pitchFamily="34" charset="0"/>
              </a:rPr>
              <a:t>)   ≥ </a:t>
            </a:r>
            <a:r>
              <a:rPr lang="en-US" sz="1800" i="1" dirty="0" err="1">
                <a:ea typeface="Calibri" panose="020F0502020204030204" pitchFamily="34" charset="0"/>
                <a:cs typeface="Arial" panose="020B0604020202020204" pitchFamily="34" charset="0"/>
              </a:rPr>
              <a:t>LoLim</a:t>
            </a:r>
            <a:r>
              <a:rPr lang="en-US" sz="1800" dirty="0">
                <a:effectLst/>
                <a:ea typeface="Calibri" panose="020F0502020204030204" pitchFamily="34" charset="0"/>
                <a:cs typeface="Arial" panose="020B0604020202020204" pitchFamily="34" charset="0"/>
              </a:rPr>
              <a:t>( </a:t>
            </a:r>
            <a:r>
              <a:rPr lang="en-US" sz="1800" i="1" dirty="0">
                <a:effectLst/>
                <a:ea typeface="Calibri" panose="020F0502020204030204" pitchFamily="34" charset="0"/>
                <a:cs typeface="Arial" panose="020B0604020202020204" pitchFamily="34" charset="0"/>
              </a:rPr>
              <a:t>c</a:t>
            </a:r>
            <a:r>
              <a:rPr lang="en-US" sz="1800" dirty="0">
                <a:effectLst/>
                <a:ea typeface="Calibri" panose="020F0502020204030204" pitchFamily="34" charset="0"/>
                <a:cs typeface="Arial" panose="020B0604020202020204" pitchFamily="34" charset="0"/>
              </a:rPr>
              <a:t>) * </a:t>
            </a:r>
            <a:r>
              <a:rPr lang="en-US" sz="1800" i="1" dirty="0">
                <a:effectLst/>
                <a:ea typeface="Calibri" panose="020F0502020204030204" pitchFamily="34" charset="0"/>
                <a:cs typeface="Arial" panose="020B0604020202020204" pitchFamily="34" charset="0"/>
              </a:rPr>
              <a:t>y</a:t>
            </a:r>
            <a:r>
              <a:rPr lang="en-US" sz="1800" dirty="0">
                <a:effectLst/>
                <a:ea typeface="Calibri" panose="020F0502020204030204" pitchFamily="34" charset="0"/>
                <a:cs typeface="Arial" panose="020B0604020202020204" pitchFamily="34" charset="0"/>
              </a:rPr>
              <a:t>( </a:t>
            </a:r>
            <a:r>
              <a:rPr lang="en-US" sz="1800" i="1" dirty="0">
                <a:effectLst/>
                <a:ea typeface="Calibri" panose="020F0502020204030204" pitchFamily="34" charset="0"/>
                <a:cs typeface="Arial" panose="020B0604020202020204" pitchFamily="34" charset="0"/>
              </a:rPr>
              <a:t>c</a:t>
            </a:r>
            <a:r>
              <a:rPr lang="en-US" sz="1800" dirty="0">
                <a:effectLst/>
                <a:ea typeface="Calibri" panose="020F0502020204030204" pitchFamily="34" charset="0"/>
                <a:cs typeface="Arial" panose="020B0604020202020204" pitchFamily="34" charset="0"/>
              </a:rPr>
              <a:t>)</a:t>
            </a:r>
            <a:r>
              <a:rPr lang="en-US" sz="1800" dirty="0">
                <a:ea typeface="Calibri" panose="020F0502020204030204" pitchFamily="34" charset="0"/>
                <a:cs typeface="Arial" panose="020B0604020202020204" pitchFamily="34" charset="0"/>
              </a:rPr>
              <a:t>;    // Min Students in course;</a:t>
            </a:r>
          </a:p>
          <a:p>
            <a:pPr marL="0" marR="0">
              <a:lnSpc>
                <a:spcPct val="107000"/>
              </a:lnSpc>
              <a:spcBef>
                <a:spcPts val="0"/>
              </a:spcBef>
              <a:spcAft>
                <a:spcPts val="0"/>
              </a:spcAft>
            </a:pPr>
            <a:r>
              <a:rPr lang="en-US" sz="1800" dirty="0">
                <a:ea typeface="Calibri" panose="020F0502020204030204" pitchFamily="34" charset="0"/>
                <a:cs typeface="Arial" panose="020B0604020202020204" pitchFamily="34" charset="0"/>
              </a:rPr>
              <a:t>                   </a:t>
            </a:r>
          </a:p>
          <a:p>
            <a:pPr marL="0" marR="0">
              <a:lnSpc>
                <a:spcPct val="107000"/>
              </a:lnSpc>
              <a:spcBef>
                <a:spcPts val="0"/>
              </a:spcBef>
              <a:spcAft>
                <a:spcPts val="0"/>
              </a:spcAft>
            </a:pPr>
            <a:r>
              <a:rPr lang="en-US" sz="1800" dirty="0">
                <a:ea typeface="Calibri" panose="020F0502020204030204" pitchFamily="34" charset="0"/>
                <a:cs typeface="Arial" panose="020B0604020202020204" pitchFamily="34" charset="0"/>
              </a:rPr>
              <a:t>                    </a:t>
            </a:r>
            <a:r>
              <a:rPr lang="en-US" sz="1800" dirty="0" err="1">
                <a:ea typeface="Calibri" panose="020F0502020204030204" pitchFamily="34" charset="0"/>
                <a:cs typeface="Arial" panose="020B0604020202020204" pitchFamily="34" charset="0"/>
              </a:rPr>
              <a:t>Σ</a:t>
            </a:r>
            <a:r>
              <a:rPr lang="en-US" sz="1800" i="1" baseline="-25000" dirty="0" err="1">
                <a:ea typeface="Calibri" panose="020F0502020204030204" pitchFamily="34" charset="0"/>
                <a:cs typeface="Arial" panose="020B0604020202020204" pitchFamily="34" charset="0"/>
              </a:rPr>
              <a:t>c</a:t>
            </a:r>
            <a:r>
              <a:rPr lang="en-US" sz="1800" dirty="0">
                <a:ea typeface="Calibri" panose="020F0502020204030204" pitchFamily="34" charset="0"/>
                <a:cs typeface="Arial" panose="020B0604020202020204" pitchFamily="34" charset="0"/>
              </a:rPr>
              <a:t>  </a:t>
            </a:r>
            <a:r>
              <a:rPr lang="en-US" sz="1800" i="1" dirty="0">
                <a:ea typeface="Calibri" panose="020F0502020204030204" pitchFamily="34" charset="0"/>
                <a:cs typeface="Arial" panose="020B0604020202020204" pitchFamily="34" charset="0"/>
              </a:rPr>
              <a:t>z</a:t>
            </a:r>
            <a:r>
              <a:rPr lang="en-US" sz="1800" dirty="0">
                <a:ea typeface="Calibri" panose="020F0502020204030204" pitchFamily="34" charset="0"/>
                <a:cs typeface="Arial" panose="020B0604020202020204" pitchFamily="34" charset="0"/>
              </a:rPr>
              <a:t>( </a:t>
            </a:r>
            <a:r>
              <a:rPr lang="en-US" sz="1800" i="1" dirty="0">
                <a:ea typeface="Calibri" panose="020F0502020204030204" pitchFamily="34" charset="0"/>
                <a:cs typeface="Arial" panose="020B0604020202020204" pitchFamily="34" charset="0"/>
              </a:rPr>
              <a:t>s, c</a:t>
            </a:r>
            <a:r>
              <a:rPr lang="en-US" sz="1800" dirty="0">
                <a:ea typeface="Calibri" panose="020F0502020204030204" pitchFamily="34" charset="0"/>
                <a:cs typeface="Arial" panose="020B0604020202020204" pitchFamily="34" charset="0"/>
              </a:rPr>
              <a:t>)   ≤ </a:t>
            </a:r>
            <a:r>
              <a:rPr lang="en-US" sz="1800" i="1" dirty="0">
                <a:ea typeface="Calibri" panose="020F0502020204030204" pitchFamily="34" charset="0"/>
                <a:cs typeface="Arial" panose="020B0604020202020204" pitchFamily="34" charset="0"/>
              </a:rPr>
              <a:t>Slim</a:t>
            </a:r>
            <a:r>
              <a:rPr lang="en-US" sz="1800" dirty="0">
                <a:effectLst/>
                <a:ea typeface="Calibri" panose="020F0502020204030204" pitchFamily="34" charset="0"/>
                <a:cs typeface="Arial" panose="020B0604020202020204" pitchFamily="34" charset="0"/>
              </a:rPr>
              <a:t>( </a:t>
            </a:r>
            <a:r>
              <a:rPr lang="en-US" sz="1800" i="1" dirty="0">
                <a:ea typeface="Calibri" panose="020F0502020204030204" pitchFamily="34" charset="0"/>
                <a:cs typeface="Arial" panose="020B0604020202020204" pitchFamily="34" charset="0"/>
              </a:rPr>
              <a:t>s</a:t>
            </a:r>
            <a:r>
              <a:rPr lang="en-US" sz="1800" dirty="0">
                <a:effectLst/>
                <a:ea typeface="Calibri" panose="020F0502020204030204" pitchFamily="34" charset="0"/>
                <a:cs typeface="Arial" panose="020B0604020202020204" pitchFamily="34" charset="0"/>
              </a:rPr>
              <a:t>)</a:t>
            </a:r>
            <a:r>
              <a:rPr lang="en-US" sz="1800" dirty="0">
                <a:ea typeface="Calibri" panose="020F0502020204030204" pitchFamily="34" charset="0"/>
                <a:cs typeface="Arial" panose="020B0604020202020204" pitchFamily="34" charset="0"/>
              </a:rPr>
              <a:t>;                  //  Courses per student limit;</a:t>
            </a:r>
          </a:p>
          <a:p>
            <a:pPr marL="0" marR="0">
              <a:lnSpc>
                <a:spcPct val="107000"/>
              </a:lnSpc>
              <a:spcBef>
                <a:spcPts val="0"/>
              </a:spcBef>
              <a:spcAft>
                <a:spcPts val="0"/>
              </a:spcAft>
            </a:pPr>
            <a:endParaRPr lang="en-US" sz="1800" dirty="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1800" dirty="0">
                <a:ea typeface="Calibri" panose="020F0502020204030204" pitchFamily="34" charset="0"/>
                <a:cs typeface="Arial" panose="020B0604020202020204" pitchFamily="34" charset="0"/>
              </a:rPr>
              <a:t>                     </a:t>
            </a:r>
            <a:r>
              <a:rPr lang="en-US" sz="1800" i="1" dirty="0">
                <a:ea typeface="Calibri" panose="020F0502020204030204" pitchFamily="34" charset="0"/>
                <a:cs typeface="Arial" panose="020B0604020202020204" pitchFamily="34" charset="0"/>
              </a:rPr>
              <a:t>z</a:t>
            </a:r>
            <a:r>
              <a:rPr lang="en-US" sz="1800" dirty="0">
                <a:ea typeface="Calibri" panose="020F0502020204030204" pitchFamily="34" charset="0"/>
                <a:cs typeface="Arial" panose="020B0604020202020204" pitchFamily="34" charset="0"/>
              </a:rPr>
              <a:t>( </a:t>
            </a:r>
            <a:r>
              <a:rPr lang="en-US" sz="1800" i="1" dirty="0">
                <a:ea typeface="Calibri" panose="020F0502020204030204" pitchFamily="34" charset="0"/>
                <a:cs typeface="Arial" panose="020B0604020202020204" pitchFamily="34" charset="0"/>
              </a:rPr>
              <a:t>s, c1</a:t>
            </a:r>
            <a:r>
              <a:rPr lang="en-US" sz="1800" dirty="0">
                <a:ea typeface="Calibri" panose="020F0502020204030204" pitchFamily="34" charset="0"/>
                <a:cs typeface="Arial" panose="020B0604020202020204" pitchFamily="34" charset="0"/>
              </a:rPr>
              <a:t>)  + </a:t>
            </a:r>
            <a:r>
              <a:rPr lang="en-US" sz="1800" i="1" dirty="0">
                <a:ea typeface="Calibri" panose="020F0502020204030204" pitchFamily="34" charset="0"/>
                <a:cs typeface="Arial" panose="020B0604020202020204" pitchFamily="34" charset="0"/>
              </a:rPr>
              <a:t>z</a:t>
            </a:r>
            <a:r>
              <a:rPr lang="en-US" sz="1800" dirty="0">
                <a:ea typeface="Calibri" panose="020F0502020204030204" pitchFamily="34" charset="0"/>
                <a:cs typeface="Arial" panose="020B0604020202020204" pitchFamily="34" charset="0"/>
              </a:rPr>
              <a:t>( </a:t>
            </a:r>
            <a:r>
              <a:rPr lang="en-US" sz="1800" i="1" dirty="0">
                <a:ea typeface="Calibri" panose="020F0502020204030204" pitchFamily="34" charset="0"/>
                <a:cs typeface="Arial" panose="020B0604020202020204" pitchFamily="34" charset="0"/>
              </a:rPr>
              <a:t>s</a:t>
            </a:r>
            <a:r>
              <a:rPr lang="en-US" sz="1800" dirty="0">
                <a:ea typeface="Calibri" panose="020F0502020204030204" pitchFamily="34" charset="0"/>
                <a:cs typeface="Arial" panose="020B0604020202020204" pitchFamily="34" charset="0"/>
              </a:rPr>
              <a:t>, </a:t>
            </a:r>
            <a:r>
              <a:rPr lang="en-US" sz="1800" i="1" dirty="0">
                <a:ea typeface="Calibri" panose="020F0502020204030204" pitchFamily="34" charset="0"/>
                <a:cs typeface="Arial" panose="020B0604020202020204" pitchFamily="34" charset="0"/>
              </a:rPr>
              <a:t>c</a:t>
            </a:r>
            <a:r>
              <a:rPr lang="en-US" sz="1800" dirty="0">
                <a:ea typeface="Calibri" panose="020F0502020204030204" pitchFamily="34" charset="0"/>
                <a:cs typeface="Arial" panose="020B0604020202020204" pitchFamily="34" charset="0"/>
              </a:rPr>
              <a:t>2) ≤ 1,               // if </a:t>
            </a:r>
            <a:r>
              <a:rPr lang="en-US" sz="1800" i="1" dirty="0">
                <a:ea typeface="Calibri" panose="020F0502020204030204" pitchFamily="34" charset="0"/>
                <a:cs typeface="Arial" panose="020B0604020202020204" pitchFamily="34" charset="0"/>
              </a:rPr>
              <a:t>c</a:t>
            </a:r>
            <a:r>
              <a:rPr lang="en-US" sz="1800" dirty="0">
                <a:ea typeface="Calibri" panose="020F0502020204030204" pitchFamily="34" charset="0"/>
                <a:cs typeface="Arial" panose="020B0604020202020204" pitchFamily="34" charset="0"/>
              </a:rPr>
              <a:t>1 and </a:t>
            </a:r>
            <a:r>
              <a:rPr lang="en-US" sz="1800" i="1" dirty="0">
                <a:ea typeface="Calibri" panose="020F0502020204030204" pitchFamily="34" charset="0"/>
                <a:cs typeface="Arial" panose="020B0604020202020204" pitchFamily="34" charset="0"/>
              </a:rPr>
              <a:t>c</a:t>
            </a:r>
            <a:r>
              <a:rPr lang="en-US" sz="1800" dirty="0">
                <a:ea typeface="Calibri" panose="020F0502020204030204" pitchFamily="34" charset="0"/>
                <a:cs typeface="Arial" panose="020B0604020202020204" pitchFamily="34" charset="0"/>
              </a:rPr>
              <a:t>2 meet at same time;</a:t>
            </a:r>
          </a:p>
          <a:p>
            <a:pPr marL="0" marR="0">
              <a:lnSpc>
                <a:spcPct val="107000"/>
              </a:lnSpc>
              <a:spcBef>
                <a:spcPts val="0"/>
              </a:spcBef>
              <a:spcAft>
                <a:spcPts val="0"/>
              </a:spcAft>
            </a:pPr>
            <a:endParaRPr lang="en-US" sz="1800" dirty="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1800" dirty="0">
                <a:ea typeface="Calibri" panose="020F0502020204030204" pitchFamily="34" charset="0"/>
                <a:cs typeface="Arial" panose="020B0604020202020204" pitchFamily="34" charset="0"/>
              </a:rPr>
              <a:t>      </a:t>
            </a:r>
          </a:p>
          <a:p>
            <a:pPr marL="0" marR="0">
              <a:lnSpc>
                <a:spcPct val="107000"/>
              </a:lnSpc>
              <a:spcBef>
                <a:spcPts val="0"/>
              </a:spcBef>
              <a:spcAft>
                <a:spcPts val="0"/>
              </a:spcAft>
            </a:pPr>
            <a:r>
              <a:rPr lang="en-US" sz="1800" dirty="0">
                <a:ea typeface="Calibri" panose="020F0502020204030204" pitchFamily="34" charset="0"/>
                <a:cs typeface="Arial" panose="020B0604020202020204" pitchFamily="34" charset="0"/>
              </a:rPr>
              <a:t> Q:   Will an optimal solution to this problem be stable?</a:t>
            </a:r>
          </a:p>
          <a:p>
            <a:pPr marL="0" marR="0">
              <a:lnSpc>
                <a:spcPct val="107000"/>
              </a:lnSpc>
              <a:spcBef>
                <a:spcPts val="0"/>
              </a:spcBef>
              <a:spcAft>
                <a:spcPts val="0"/>
              </a:spcAft>
            </a:pPr>
            <a:r>
              <a:rPr lang="en-US" sz="1800" dirty="0">
                <a:ea typeface="Calibri" panose="020F0502020204030204" pitchFamily="34" charset="0"/>
                <a:cs typeface="Arial" panose="020B0604020202020204" pitchFamily="34" charset="0"/>
              </a:rPr>
              <a:t>  A:   Probably not.</a:t>
            </a:r>
          </a:p>
          <a:p>
            <a:pPr marL="0" marR="0">
              <a:lnSpc>
                <a:spcPct val="107000"/>
              </a:lnSpc>
              <a:spcBef>
                <a:spcPts val="0"/>
              </a:spcBef>
              <a:spcAft>
                <a:spcPts val="0"/>
              </a:spcAft>
            </a:pPr>
            <a:r>
              <a:rPr lang="en-US" sz="1800" dirty="0">
                <a:ea typeface="Calibri" panose="020F0502020204030204" pitchFamily="34" charset="0"/>
                <a:cs typeface="Arial" panose="020B0604020202020204" pitchFamily="34" charset="0"/>
              </a:rPr>
              <a:t>     Suppose </a:t>
            </a:r>
            <a:r>
              <a:rPr lang="en-US" sz="1800" i="1" dirty="0" err="1">
                <a:ea typeface="Calibri" panose="020F0502020204030204" pitchFamily="34" charset="0"/>
                <a:cs typeface="Arial" panose="020B0604020202020204" pitchFamily="34" charset="0"/>
              </a:rPr>
              <a:t>LoLim</a:t>
            </a:r>
            <a:r>
              <a:rPr lang="en-US" sz="1800" dirty="0">
                <a:ea typeface="Calibri" panose="020F0502020204030204" pitchFamily="34" charset="0"/>
                <a:cs typeface="Arial" panose="020B0604020202020204" pitchFamily="34" charset="0"/>
              </a:rPr>
              <a:t>( </a:t>
            </a:r>
            <a:r>
              <a:rPr lang="en-US" sz="1800" dirty="0" err="1">
                <a:ea typeface="Calibri" panose="020F0502020204030204" pitchFamily="34" charset="0"/>
                <a:cs typeface="Arial" panose="020B0604020202020204" pitchFamily="34" charset="0"/>
              </a:rPr>
              <a:t>TasmanHistory</a:t>
            </a:r>
            <a:r>
              <a:rPr lang="en-US" sz="1800" dirty="0">
                <a:ea typeface="Calibri" panose="020F0502020204030204" pitchFamily="34" charset="0"/>
                <a:cs typeface="Arial" panose="020B0604020202020204" pitchFamily="34" charset="0"/>
              </a:rPr>
              <a:t>) = 2,   and Joe ( &amp; only Joe) </a:t>
            </a:r>
            <a:r>
              <a:rPr lang="en-US" sz="1800" u="sng" dirty="0">
                <a:ea typeface="Calibri" panose="020F0502020204030204" pitchFamily="34" charset="0"/>
                <a:cs typeface="Arial" panose="020B0604020202020204" pitchFamily="34" charset="0"/>
              </a:rPr>
              <a:t>really</a:t>
            </a:r>
            <a:r>
              <a:rPr lang="en-US" sz="1800" dirty="0">
                <a:ea typeface="Calibri" panose="020F0502020204030204" pitchFamily="34" charset="0"/>
                <a:cs typeface="Arial" panose="020B0604020202020204" pitchFamily="34" charset="0"/>
              </a:rPr>
              <a:t> likes it.</a:t>
            </a:r>
          </a:p>
          <a:p>
            <a:pPr marL="0" marR="0">
              <a:lnSpc>
                <a:spcPct val="107000"/>
              </a:lnSpc>
              <a:spcBef>
                <a:spcPts val="0"/>
              </a:spcBef>
              <a:spcAft>
                <a:spcPts val="0"/>
              </a:spcAft>
            </a:pPr>
            <a:r>
              <a:rPr lang="en-US" sz="1800" dirty="0">
                <a:ea typeface="Calibri" panose="020F0502020204030204" pitchFamily="34" charset="0"/>
                <a:cs typeface="Arial" panose="020B0604020202020204" pitchFamily="34" charset="0"/>
              </a:rPr>
              <a:t>     Fred sort of likes </a:t>
            </a:r>
            <a:r>
              <a:rPr lang="en-US" sz="1800" dirty="0" err="1">
                <a:ea typeface="Calibri" panose="020F0502020204030204" pitchFamily="34" charset="0"/>
                <a:cs typeface="Arial" panose="020B0604020202020204" pitchFamily="34" charset="0"/>
              </a:rPr>
              <a:t>TasmanHistory</a:t>
            </a:r>
            <a:r>
              <a:rPr lang="en-US" sz="1800" dirty="0">
                <a:ea typeface="Calibri" panose="020F0502020204030204" pitchFamily="34" charset="0"/>
                <a:cs typeface="Arial" panose="020B0604020202020204" pitchFamily="34" charset="0"/>
              </a:rPr>
              <a:t>, but slightly prefers Calculus.</a:t>
            </a:r>
          </a:p>
          <a:p>
            <a:pPr marL="0" marR="0">
              <a:lnSpc>
                <a:spcPct val="107000"/>
              </a:lnSpc>
              <a:spcBef>
                <a:spcPts val="0"/>
              </a:spcBef>
              <a:spcAft>
                <a:spcPts val="0"/>
              </a:spcAft>
            </a:pPr>
            <a:r>
              <a:rPr lang="en-US" sz="1800" dirty="0">
                <a:ea typeface="Calibri" panose="020F0502020204030204" pitchFamily="34" charset="0"/>
                <a:cs typeface="Arial" panose="020B0604020202020204" pitchFamily="34" charset="0"/>
              </a:rPr>
              <a:t>     Optimal solution will put both Joe and Fred in </a:t>
            </a:r>
            <a:r>
              <a:rPr lang="en-US" sz="1800" dirty="0" err="1">
                <a:ea typeface="Calibri" panose="020F0502020204030204" pitchFamily="34" charset="0"/>
                <a:cs typeface="Arial" panose="020B0604020202020204" pitchFamily="34" charset="0"/>
              </a:rPr>
              <a:t>TasmanHistory</a:t>
            </a:r>
            <a:r>
              <a:rPr lang="en-US" sz="1800" dirty="0">
                <a:ea typeface="Calibri" panose="020F0502020204030204" pitchFamily="34" charset="0"/>
                <a:cs typeface="Arial" panose="020B0604020202020204" pitchFamily="34" charset="0"/>
              </a:rPr>
              <a:t>, even</a:t>
            </a:r>
          </a:p>
          <a:p>
            <a:pPr marL="0" marR="0">
              <a:lnSpc>
                <a:spcPct val="107000"/>
              </a:lnSpc>
              <a:spcBef>
                <a:spcPts val="0"/>
              </a:spcBef>
              <a:spcAft>
                <a:spcPts val="0"/>
              </a:spcAft>
            </a:pPr>
            <a:r>
              <a:rPr lang="en-US" sz="1800" dirty="0">
                <a:ea typeface="Calibri" panose="020F0502020204030204" pitchFamily="34" charset="0"/>
                <a:cs typeface="Arial" panose="020B0604020202020204" pitchFamily="34" charset="0"/>
              </a:rPr>
              <a:t>      though there is space in Calculus.</a:t>
            </a:r>
          </a:p>
          <a:p>
            <a:pPr marL="0" marR="0">
              <a:lnSpc>
                <a:spcPct val="107000"/>
              </a:lnSpc>
              <a:spcBef>
                <a:spcPts val="0"/>
              </a:spcBef>
              <a:spcAft>
                <a:spcPts val="0"/>
              </a:spcAft>
            </a:pPr>
            <a:r>
              <a:rPr lang="en-US" sz="1800" dirty="0">
                <a:ea typeface="Calibri" panose="020F0502020204030204" pitchFamily="34" charset="0"/>
                <a:cs typeface="Arial" panose="020B0604020202020204" pitchFamily="34" charset="0"/>
              </a:rPr>
              <a:t>      What will Fred do?</a:t>
            </a:r>
          </a:p>
        </p:txBody>
      </p:sp>
    </p:spTree>
    <p:extLst>
      <p:ext uri="{BB962C8B-B14F-4D97-AF65-F5344CB8AC3E}">
        <p14:creationId xmlns:p14="http://schemas.microsoft.com/office/powerpoint/2010/main" val="27047960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FFD87CD-D37F-4BF8-A959-47BA15428356}"/>
              </a:ext>
            </a:extLst>
          </p:cNvPr>
          <p:cNvSpPr txBox="1"/>
          <p:nvPr/>
        </p:nvSpPr>
        <p:spPr>
          <a:xfrm>
            <a:off x="123885" y="286229"/>
            <a:ext cx="8685213" cy="6709529"/>
          </a:xfrm>
          <a:prstGeom prst="rect">
            <a:avLst/>
          </a:prstGeom>
          <a:noFill/>
        </p:spPr>
        <p:txBody>
          <a:bodyPr>
            <a:spAutoFit/>
          </a:bodyPr>
          <a:lstStyle/>
          <a:p>
            <a:pPr>
              <a:defRPr/>
            </a:pPr>
            <a:r>
              <a:rPr lang="en-US" sz="2100" dirty="0"/>
              <a:t>Are there Situations Where a Stable Solution is Pareto Optimal?</a:t>
            </a:r>
          </a:p>
          <a:p>
            <a:pPr>
              <a:defRPr/>
            </a:pPr>
            <a:endParaRPr lang="en-US" sz="2100" dirty="0"/>
          </a:p>
          <a:p>
            <a:pPr>
              <a:defRPr/>
            </a:pPr>
            <a:r>
              <a:rPr lang="en-US" sz="2100" dirty="0"/>
              <a:t>Yes***,  for the Stable Marriage/ Job Market Clearing Problem</a:t>
            </a:r>
          </a:p>
          <a:p>
            <a:pPr>
              <a:defRPr/>
            </a:pPr>
            <a:r>
              <a:rPr lang="en-US" sz="1500" dirty="0"/>
              <a:t>   </a:t>
            </a:r>
            <a:endParaRPr lang="en-US" sz="750" dirty="0"/>
          </a:p>
          <a:p>
            <a:pPr>
              <a:defRPr/>
            </a:pPr>
            <a:r>
              <a:rPr lang="en-US" sz="1600" dirty="0"/>
              <a:t> Example preference ordering data:</a:t>
            </a:r>
            <a:endParaRPr lang="en-US" sz="1600" dirty="0">
              <a:latin typeface="Courier New" panose="02070309020205020404" pitchFamily="49" charset="0"/>
              <a:cs typeface="Courier New" panose="02070309020205020404" pitchFamily="49" charset="0"/>
            </a:endParaRPr>
          </a:p>
          <a:p>
            <a:pPr>
              <a:defRPr/>
            </a:pPr>
            <a:r>
              <a:rPr lang="en-US" sz="1600" dirty="0">
                <a:latin typeface="Courier New" panose="02070309020205020404" pitchFamily="49" charset="0"/>
                <a:cs typeface="Courier New" panose="02070309020205020404" pitchFamily="49" charset="0"/>
              </a:rPr>
              <a:t>     M1 prefers  W2  W1  W3</a:t>
            </a:r>
          </a:p>
          <a:p>
            <a:pPr>
              <a:defRPr/>
            </a:pPr>
            <a:r>
              <a:rPr lang="en-US" sz="1600" dirty="0">
                <a:latin typeface="Courier New" panose="02070309020205020404" pitchFamily="49" charset="0"/>
                <a:cs typeface="Courier New" panose="02070309020205020404" pitchFamily="49" charset="0"/>
              </a:rPr>
              <a:t>     M2 prefers  W3  W2  W1</a:t>
            </a:r>
          </a:p>
          <a:p>
            <a:pPr>
              <a:defRPr/>
            </a:pPr>
            <a:r>
              <a:rPr lang="en-US" sz="1600" dirty="0">
                <a:latin typeface="Courier New" panose="02070309020205020404" pitchFamily="49" charset="0"/>
                <a:cs typeface="Courier New" panose="02070309020205020404" pitchFamily="49" charset="0"/>
              </a:rPr>
              <a:t>     M3 prefers  W1  W3  W2</a:t>
            </a:r>
          </a:p>
          <a:p>
            <a:pPr>
              <a:defRPr/>
            </a:pPr>
            <a:endParaRPr lang="en-US" sz="1600" dirty="0">
              <a:latin typeface="Courier New" panose="02070309020205020404" pitchFamily="49" charset="0"/>
              <a:cs typeface="Courier New" panose="02070309020205020404" pitchFamily="49" charset="0"/>
            </a:endParaRPr>
          </a:p>
          <a:p>
            <a:pPr>
              <a:defRPr/>
            </a:pPr>
            <a:r>
              <a:rPr lang="en-US" sz="1600" dirty="0">
                <a:latin typeface="Courier New" panose="02070309020205020404" pitchFamily="49" charset="0"/>
                <a:cs typeface="Courier New" panose="02070309020205020404" pitchFamily="49" charset="0"/>
              </a:rPr>
              <a:t>     W1 prefers  M2  M1  M3</a:t>
            </a:r>
          </a:p>
          <a:p>
            <a:pPr>
              <a:defRPr/>
            </a:pPr>
            <a:r>
              <a:rPr lang="en-US" sz="1600" dirty="0">
                <a:latin typeface="Courier New" panose="02070309020205020404" pitchFamily="49" charset="0"/>
                <a:cs typeface="Courier New" panose="02070309020205020404" pitchFamily="49" charset="0"/>
              </a:rPr>
              <a:t>     W2 prefers  M3  M2  M1</a:t>
            </a:r>
          </a:p>
          <a:p>
            <a:pPr>
              <a:defRPr/>
            </a:pPr>
            <a:r>
              <a:rPr lang="en-US" sz="1600" dirty="0">
                <a:latin typeface="Courier New" panose="02070309020205020404" pitchFamily="49" charset="0"/>
                <a:cs typeface="Courier New" panose="02070309020205020404" pitchFamily="49" charset="0"/>
              </a:rPr>
              <a:t>     W3 prefers  M1  M3  M2</a:t>
            </a:r>
          </a:p>
          <a:p>
            <a:pPr>
              <a:defRPr/>
            </a:pPr>
            <a:endParaRPr lang="en-US" sz="1600" dirty="0">
              <a:latin typeface="Courier New" panose="02070309020205020404" pitchFamily="49" charset="0"/>
              <a:cs typeface="Courier New" panose="02070309020205020404" pitchFamily="49" charset="0"/>
            </a:endParaRPr>
          </a:p>
          <a:p>
            <a:pPr>
              <a:defRPr/>
            </a:pPr>
            <a:r>
              <a:rPr lang="en-US" sz="1600" dirty="0">
                <a:latin typeface="Courier New" panose="02070309020205020404" pitchFamily="49" charset="0"/>
                <a:cs typeface="Courier New" panose="02070309020205020404" pitchFamily="49" charset="0"/>
              </a:rPr>
              <a:t> </a:t>
            </a:r>
            <a:r>
              <a:rPr lang="en-US" sz="1600" dirty="0">
                <a:cs typeface="Arial" panose="020B0604020202020204" pitchFamily="34" charset="0"/>
              </a:rPr>
              <a:t>Stable solution:</a:t>
            </a:r>
          </a:p>
          <a:p>
            <a:pPr>
              <a:defRPr/>
            </a:pPr>
            <a:r>
              <a:rPr lang="en-US" sz="1600" dirty="0">
                <a:cs typeface="Arial" panose="020B0604020202020204" pitchFamily="34" charset="0"/>
              </a:rPr>
              <a:t>    There is no </a:t>
            </a:r>
            <a:r>
              <a:rPr lang="en-US" sz="1600" i="1" dirty="0">
                <a:cs typeface="Arial" panose="020B0604020202020204" pitchFamily="34" charset="0"/>
              </a:rPr>
              <a:t>m</a:t>
            </a:r>
            <a:r>
              <a:rPr lang="en-US" sz="1600" dirty="0">
                <a:cs typeface="Arial" panose="020B0604020202020204" pitchFamily="34" charset="0"/>
              </a:rPr>
              <a:t> and </a:t>
            </a:r>
            <a:r>
              <a:rPr lang="en-US" sz="1600" i="1" dirty="0">
                <a:cs typeface="Arial" panose="020B0604020202020204" pitchFamily="34" charset="0"/>
              </a:rPr>
              <a:t>w</a:t>
            </a:r>
            <a:r>
              <a:rPr lang="en-US" sz="1600" dirty="0">
                <a:cs typeface="Arial" panose="020B0604020202020204" pitchFamily="34" charset="0"/>
              </a:rPr>
              <a:t> such that </a:t>
            </a:r>
            <a:r>
              <a:rPr lang="en-US" sz="1600" i="1" dirty="0">
                <a:cs typeface="Arial" panose="020B0604020202020204" pitchFamily="34" charset="0"/>
              </a:rPr>
              <a:t>m</a:t>
            </a:r>
            <a:r>
              <a:rPr lang="en-US" sz="1600" dirty="0">
                <a:cs typeface="Arial" panose="020B0604020202020204" pitchFamily="34" charset="0"/>
              </a:rPr>
              <a:t> and </a:t>
            </a:r>
            <a:r>
              <a:rPr lang="en-US" sz="1600" i="1" dirty="0">
                <a:cs typeface="Arial" panose="020B0604020202020204" pitchFamily="34" charset="0"/>
              </a:rPr>
              <a:t>w</a:t>
            </a:r>
            <a:r>
              <a:rPr lang="en-US" sz="1600" dirty="0">
                <a:cs typeface="Arial" panose="020B0604020202020204" pitchFamily="34" charset="0"/>
              </a:rPr>
              <a:t> not assigned to each other,</a:t>
            </a:r>
          </a:p>
          <a:p>
            <a:pPr>
              <a:defRPr/>
            </a:pPr>
            <a:r>
              <a:rPr lang="en-US" sz="1600" dirty="0">
                <a:cs typeface="Arial" panose="020B0604020202020204" pitchFamily="34" charset="0"/>
              </a:rPr>
              <a:t>     but </a:t>
            </a:r>
            <a:r>
              <a:rPr lang="en-US" sz="1600" i="1" dirty="0">
                <a:cs typeface="Arial" panose="020B0604020202020204" pitchFamily="34" charset="0"/>
              </a:rPr>
              <a:t>m</a:t>
            </a:r>
            <a:r>
              <a:rPr lang="en-US" sz="1600" dirty="0">
                <a:cs typeface="Arial" panose="020B0604020202020204" pitchFamily="34" charset="0"/>
              </a:rPr>
              <a:t> prefers </a:t>
            </a:r>
            <a:r>
              <a:rPr lang="en-US" sz="1600" i="1" dirty="0">
                <a:cs typeface="Arial" panose="020B0604020202020204" pitchFamily="34" charset="0"/>
              </a:rPr>
              <a:t>w</a:t>
            </a:r>
            <a:r>
              <a:rPr lang="en-US" sz="1600" dirty="0">
                <a:cs typeface="Arial" panose="020B0604020202020204" pitchFamily="34" charset="0"/>
              </a:rPr>
              <a:t> to his current partner,</a:t>
            </a:r>
          </a:p>
          <a:p>
            <a:pPr>
              <a:defRPr/>
            </a:pPr>
            <a:r>
              <a:rPr lang="en-US" sz="1600" dirty="0">
                <a:cs typeface="Arial" panose="020B0604020202020204" pitchFamily="34" charset="0"/>
              </a:rPr>
              <a:t>     and </a:t>
            </a:r>
            <a:r>
              <a:rPr lang="en-US" sz="1600" i="1" dirty="0">
                <a:cs typeface="Arial" panose="020B0604020202020204" pitchFamily="34" charset="0"/>
              </a:rPr>
              <a:t>w</a:t>
            </a:r>
            <a:r>
              <a:rPr lang="en-US" sz="1600" dirty="0">
                <a:cs typeface="Arial" panose="020B0604020202020204" pitchFamily="34" charset="0"/>
              </a:rPr>
              <a:t> prefers </a:t>
            </a:r>
            <a:r>
              <a:rPr lang="en-US" sz="1600" i="1" dirty="0">
                <a:cs typeface="Arial" panose="020B0604020202020204" pitchFamily="34" charset="0"/>
              </a:rPr>
              <a:t>m</a:t>
            </a:r>
            <a:r>
              <a:rPr lang="en-US" sz="1600" dirty="0">
                <a:cs typeface="Arial" panose="020B0604020202020204" pitchFamily="34" charset="0"/>
              </a:rPr>
              <a:t> to her current partner.  (</a:t>
            </a:r>
            <a:r>
              <a:rPr lang="en-US" sz="1600" b="1" dirty="0">
                <a:cs typeface="Arial" panose="020B0604020202020204" pitchFamily="34" charset="0"/>
              </a:rPr>
              <a:t>Thus, </a:t>
            </a:r>
            <a:r>
              <a:rPr lang="en-US" sz="1600" b="1" i="1" dirty="0">
                <a:cs typeface="Arial" panose="020B0604020202020204" pitchFamily="34" charset="0"/>
              </a:rPr>
              <a:t>m</a:t>
            </a:r>
            <a:r>
              <a:rPr lang="en-US" sz="1600" b="1" dirty="0">
                <a:cs typeface="Arial" panose="020B0604020202020204" pitchFamily="34" charset="0"/>
              </a:rPr>
              <a:t> and </a:t>
            </a:r>
            <a:r>
              <a:rPr lang="en-US" sz="1600" b="1" i="1" dirty="0">
                <a:cs typeface="Arial" panose="020B0604020202020204" pitchFamily="34" charset="0"/>
              </a:rPr>
              <a:t>w</a:t>
            </a:r>
            <a:r>
              <a:rPr lang="en-US" sz="1600" b="1" dirty="0">
                <a:cs typeface="Arial" panose="020B0604020202020204" pitchFamily="34" charset="0"/>
              </a:rPr>
              <a:t> are tempted to elope</a:t>
            </a:r>
            <a:r>
              <a:rPr lang="en-US" sz="1600" dirty="0">
                <a:cs typeface="Arial" panose="020B0604020202020204" pitchFamily="34" charset="0"/>
              </a:rPr>
              <a:t>.)</a:t>
            </a:r>
          </a:p>
          <a:p>
            <a:pPr>
              <a:defRPr/>
            </a:pPr>
            <a:endParaRPr lang="en-US" sz="1600" dirty="0">
              <a:cs typeface="Arial" panose="020B0604020202020204" pitchFamily="34" charset="0"/>
            </a:endParaRPr>
          </a:p>
          <a:p>
            <a:pPr>
              <a:defRPr/>
            </a:pPr>
            <a:r>
              <a:rPr lang="en-US" sz="1600" dirty="0">
                <a:cs typeface="Arial" panose="020B0604020202020204" pitchFamily="34" charset="0"/>
              </a:rPr>
              <a:t>  Claims: There is always a stable solution.</a:t>
            </a:r>
          </a:p>
          <a:p>
            <a:pPr>
              <a:defRPr/>
            </a:pPr>
            <a:r>
              <a:rPr lang="en-US" sz="1600" dirty="0">
                <a:cs typeface="Arial" panose="020B0604020202020204" pitchFamily="34" charset="0"/>
              </a:rPr>
              <a:t>               </a:t>
            </a:r>
            <a:r>
              <a:rPr lang="en-US" sz="1600" dirty="0">
                <a:solidFill>
                  <a:srgbClr val="FF0000"/>
                </a:solidFill>
                <a:cs typeface="Arial" panose="020B0604020202020204" pitchFamily="34" charset="0"/>
              </a:rPr>
              <a:t>There may be multiple stable solutions.</a:t>
            </a:r>
          </a:p>
          <a:p>
            <a:pPr>
              <a:defRPr/>
            </a:pPr>
            <a:endParaRPr lang="en-US" sz="1600" dirty="0">
              <a:latin typeface="Courier New" panose="02070309020205020404" pitchFamily="49" charset="0"/>
              <a:cs typeface="Courier New" panose="02070309020205020404" pitchFamily="49" charset="0"/>
            </a:endParaRPr>
          </a:p>
          <a:p>
            <a:pPr>
              <a:defRPr/>
            </a:pPr>
            <a:r>
              <a:rPr lang="en-US" sz="1600" dirty="0">
                <a:latin typeface="Courier New" panose="02070309020205020404" pitchFamily="49" charset="0"/>
                <a:cs typeface="Courier New" panose="02070309020205020404" pitchFamily="49" charset="0"/>
              </a:rPr>
              <a:t> </a:t>
            </a:r>
            <a:r>
              <a:rPr lang="en-US" sz="1600" dirty="0">
                <a:cs typeface="Arial" panose="020B0604020202020204" pitchFamily="34" charset="0"/>
              </a:rPr>
              <a:t>For our example data, there are three stable solutions:</a:t>
            </a:r>
          </a:p>
          <a:p>
            <a:pPr>
              <a:defRPr/>
            </a:pPr>
            <a:r>
              <a:rPr lang="en-US" sz="1600" dirty="0">
                <a:latin typeface="Courier New" panose="02070309020205020404" pitchFamily="49" charset="0"/>
                <a:cs typeface="Courier New" panose="02070309020205020404" pitchFamily="49" charset="0"/>
              </a:rPr>
              <a:t>  1)  M1 </a:t>
            </a:r>
            <a:r>
              <a:rPr lang="en-US" sz="1600" dirty="0">
                <a:latin typeface="Courier New" panose="02070309020205020404" pitchFamily="49" charset="0"/>
                <a:cs typeface="Courier New" panose="02070309020205020404" pitchFamily="49" charset="0"/>
                <a:sym typeface="Wingdings" panose="05000000000000000000" pitchFamily="2" charset="2"/>
              </a:rPr>
              <a:t>&lt;-&gt; W2, M2 &lt;-&gt; W3, M3 &lt;-&gt; W1   </a:t>
            </a:r>
            <a:r>
              <a:rPr lang="en-US" sz="1600" dirty="0">
                <a:solidFill>
                  <a:srgbClr val="FF0000"/>
                </a:solidFill>
                <a:latin typeface="Courier New" panose="02070309020205020404" pitchFamily="49" charset="0"/>
                <a:cs typeface="Courier New" panose="02070309020205020404" pitchFamily="49" charset="0"/>
                <a:sym typeface="Wingdings" panose="05000000000000000000" pitchFamily="2" charset="2"/>
              </a:rPr>
              <a:t>(M’s get 1</a:t>
            </a:r>
            <a:r>
              <a:rPr lang="en-US" sz="1600" baseline="30000" dirty="0">
                <a:solidFill>
                  <a:srgbClr val="FF0000"/>
                </a:solidFill>
                <a:latin typeface="Courier New" panose="02070309020205020404" pitchFamily="49" charset="0"/>
                <a:cs typeface="Courier New" panose="02070309020205020404" pitchFamily="49" charset="0"/>
                <a:sym typeface="Wingdings" panose="05000000000000000000" pitchFamily="2" charset="2"/>
              </a:rPr>
              <a:t>st</a:t>
            </a:r>
            <a:r>
              <a:rPr lang="en-US" sz="1600" dirty="0">
                <a:solidFill>
                  <a:srgbClr val="FF0000"/>
                </a:solidFill>
                <a:latin typeface="Courier New" panose="02070309020205020404" pitchFamily="49" charset="0"/>
                <a:cs typeface="Courier New" panose="02070309020205020404" pitchFamily="49" charset="0"/>
                <a:sym typeface="Wingdings" panose="05000000000000000000" pitchFamily="2" charset="2"/>
              </a:rPr>
              <a:t> choice. W badly)</a:t>
            </a:r>
          </a:p>
          <a:p>
            <a:pPr>
              <a:defRPr/>
            </a:pPr>
            <a:r>
              <a:rPr lang="en-US" sz="1600" dirty="0">
                <a:latin typeface="Courier New" panose="02070309020205020404" pitchFamily="49" charset="0"/>
                <a:cs typeface="Courier New" panose="02070309020205020404" pitchFamily="49" charset="0"/>
                <a:sym typeface="Wingdings" panose="05000000000000000000" pitchFamily="2" charset="2"/>
              </a:rPr>
              <a:t>  2)  M1 &lt;-&gt; W1, M2 &lt;-&gt; W2, M3 &lt;-&gt; W3   </a:t>
            </a:r>
            <a:r>
              <a:rPr lang="en-US" sz="1600" dirty="0">
                <a:solidFill>
                  <a:srgbClr val="FF0000"/>
                </a:solidFill>
                <a:latin typeface="Courier New" panose="02070309020205020404" pitchFamily="49" charset="0"/>
                <a:cs typeface="Courier New" panose="02070309020205020404" pitchFamily="49" charset="0"/>
                <a:sym typeface="Wingdings" panose="05000000000000000000" pitchFamily="2" charset="2"/>
              </a:rPr>
              <a:t>(Everybody gets 2nd choice)</a:t>
            </a:r>
          </a:p>
          <a:p>
            <a:pPr>
              <a:defRPr/>
            </a:pPr>
            <a:r>
              <a:rPr lang="en-US" sz="1600" dirty="0">
                <a:latin typeface="Courier New" panose="02070309020205020404" pitchFamily="49" charset="0"/>
                <a:cs typeface="Courier New" panose="02070309020205020404" pitchFamily="49" charset="0"/>
                <a:sym typeface="Wingdings" panose="05000000000000000000" pitchFamily="2" charset="2"/>
              </a:rPr>
              <a:t>  3)  M1 &lt;-&gt; W3, M2 &lt;-&gt; W1, M3 &lt;-&gt; W2   </a:t>
            </a:r>
            <a:r>
              <a:rPr lang="en-US" sz="1600" dirty="0">
                <a:solidFill>
                  <a:srgbClr val="FF0000"/>
                </a:solidFill>
                <a:latin typeface="Courier New" panose="02070309020205020404" pitchFamily="49" charset="0"/>
                <a:cs typeface="Courier New" panose="02070309020205020404" pitchFamily="49" charset="0"/>
                <a:sym typeface="Wingdings" panose="05000000000000000000" pitchFamily="2" charset="2"/>
              </a:rPr>
              <a:t>(W’s get 1</a:t>
            </a:r>
            <a:r>
              <a:rPr lang="en-US" sz="1600" baseline="30000" dirty="0">
                <a:solidFill>
                  <a:srgbClr val="FF0000"/>
                </a:solidFill>
                <a:latin typeface="Courier New" panose="02070309020205020404" pitchFamily="49" charset="0"/>
                <a:cs typeface="Courier New" panose="02070309020205020404" pitchFamily="49" charset="0"/>
                <a:sym typeface="Wingdings" panose="05000000000000000000" pitchFamily="2" charset="2"/>
              </a:rPr>
              <a:t>st</a:t>
            </a:r>
            <a:r>
              <a:rPr lang="en-US" sz="1600" dirty="0">
                <a:solidFill>
                  <a:srgbClr val="FF0000"/>
                </a:solidFill>
                <a:latin typeface="Courier New" panose="02070309020205020404" pitchFamily="49" charset="0"/>
                <a:cs typeface="Courier New" panose="02070309020205020404" pitchFamily="49" charset="0"/>
                <a:sym typeface="Wingdings" panose="05000000000000000000" pitchFamily="2" charset="2"/>
              </a:rPr>
              <a:t> choice. M badly)</a:t>
            </a:r>
            <a:endParaRPr lang="en-US" sz="1600" dirty="0">
              <a:solidFill>
                <a:srgbClr val="FF0000"/>
              </a:solidFill>
              <a:latin typeface="Courier New" panose="02070309020205020404" pitchFamily="49" charset="0"/>
              <a:cs typeface="Courier New" panose="02070309020205020404" pitchFamily="49"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FFD87CD-D37F-4BF8-A959-47BA15428356}"/>
              </a:ext>
            </a:extLst>
          </p:cNvPr>
          <p:cNvSpPr txBox="1"/>
          <p:nvPr/>
        </p:nvSpPr>
        <p:spPr>
          <a:xfrm>
            <a:off x="229393" y="166568"/>
            <a:ext cx="8685213" cy="6694140"/>
          </a:xfrm>
          <a:prstGeom prst="rect">
            <a:avLst/>
          </a:prstGeom>
          <a:noFill/>
        </p:spPr>
        <p:txBody>
          <a:bodyPr>
            <a:spAutoFit/>
          </a:bodyPr>
          <a:lstStyle/>
          <a:p>
            <a:pPr>
              <a:defRPr/>
            </a:pPr>
            <a:r>
              <a:rPr lang="en-US" sz="2100" dirty="0"/>
              <a:t>*** </a:t>
            </a:r>
            <a:r>
              <a:rPr lang="en-US" sz="2100" dirty="0">
                <a:solidFill>
                  <a:srgbClr val="C00000"/>
                </a:solidFill>
              </a:rPr>
              <a:t>The three solutions </a:t>
            </a:r>
            <a:r>
              <a:rPr lang="en-US" sz="2100" dirty="0"/>
              <a:t>on the previous slide are stable</a:t>
            </a:r>
          </a:p>
          <a:p>
            <a:pPr>
              <a:defRPr/>
            </a:pPr>
            <a:r>
              <a:rPr lang="en-US" sz="2100" dirty="0"/>
              <a:t> with respect to any given M and W ( e.g., employee and employer,</a:t>
            </a:r>
          </a:p>
          <a:p>
            <a:pPr>
              <a:defRPr/>
            </a:pPr>
            <a:r>
              <a:rPr lang="en-US" sz="2100" dirty="0"/>
              <a:t>  or any given school and any given student applicant),</a:t>
            </a:r>
          </a:p>
          <a:p>
            <a:pPr>
              <a:defRPr/>
            </a:pPr>
            <a:endParaRPr lang="en-US" sz="2100" dirty="0"/>
          </a:p>
          <a:p>
            <a:pPr>
              <a:defRPr/>
            </a:pPr>
            <a:r>
              <a:rPr lang="en-US" sz="2100" dirty="0"/>
              <a:t> but they </a:t>
            </a:r>
            <a:r>
              <a:rPr lang="en-US" sz="2100" dirty="0">
                <a:solidFill>
                  <a:srgbClr val="C00000"/>
                </a:solidFill>
              </a:rPr>
              <a:t>are not stable for both all M’s taken together or </a:t>
            </a:r>
          </a:p>
          <a:p>
            <a:pPr>
              <a:defRPr/>
            </a:pPr>
            <a:r>
              <a:rPr lang="en-US" sz="2100" dirty="0">
                <a:solidFill>
                  <a:srgbClr val="C00000"/>
                </a:solidFill>
              </a:rPr>
              <a:t>                                                  all W’s taken together.</a:t>
            </a:r>
            <a:r>
              <a:rPr lang="en-US" sz="2100" dirty="0"/>
              <a:t>      Recall:</a:t>
            </a:r>
          </a:p>
          <a:p>
            <a:pPr>
              <a:defRPr/>
            </a:pPr>
            <a:r>
              <a:rPr lang="en-US" sz="1500" dirty="0"/>
              <a:t>   </a:t>
            </a:r>
            <a:endParaRPr lang="en-US" sz="750" dirty="0"/>
          </a:p>
          <a:p>
            <a:pPr>
              <a:defRPr/>
            </a:pPr>
            <a:r>
              <a:rPr lang="en-US" sz="1600" dirty="0"/>
              <a:t> Example preference ordering data:</a:t>
            </a:r>
            <a:endParaRPr lang="en-US" sz="1600" dirty="0">
              <a:latin typeface="Courier New" panose="02070309020205020404" pitchFamily="49" charset="0"/>
              <a:cs typeface="Courier New" panose="02070309020205020404" pitchFamily="49" charset="0"/>
            </a:endParaRPr>
          </a:p>
          <a:p>
            <a:pPr>
              <a:defRPr/>
            </a:pPr>
            <a:r>
              <a:rPr lang="en-US" sz="1600" dirty="0">
                <a:latin typeface="Courier New" panose="02070309020205020404" pitchFamily="49" charset="0"/>
                <a:cs typeface="Courier New" panose="02070309020205020404" pitchFamily="49" charset="0"/>
              </a:rPr>
              <a:t>     M1 prefers  W2  W1  W3</a:t>
            </a:r>
          </a:p>
          <a:p>
            <a:pPr>
              <a:defRPr/>
            </a:pPr>
            <a:r>
              <a:rPr lang="en-US" sz="1600" dirty="0">
                <a:latin typeface="Courier New" panose="02070309020205020404" pitchFamily="49" charset="0"/>
                <a:cs typeface="Courier New" panose="02070309020205020404" pitchFamily="49" charset="0"/>
              </a:rPr>
              <a:t>     M2 prefers  W3  W2  W1</a:t>
            </a:r>
          </a:p>
          <a:p>
            <a:pPr>
              <a:defRPr/>
            </a:pPr>
            <a:r>
              <a:rPr lang="en-US" sz="1600" dirty="0">
                <a:latin typeface="Courier New" panose="02070309020205020404" pitchFamily="49" charset="0"/>
                <a:cs typeface="Courier New" panose="02070309020205020404" pitchFamily="49" charset="0"/>
              </a:rPr>
              <a:t>     M3 prefers  W1  W3  W2</a:t>
            </a:r>
          </a:p>
          <a:p>
            <a:pPr>
              <a:defRPr/>
            </a:pPr>
            <a:endParaRPr lang="en-US" sz="1600" dirty="0">
              <a:latin typeface="Courier New" panose="02070309020205020404" pitchFamily="49" charset="0"/>
              <a:cs typeface="Courier New" panose="02070309020205020404" pitchFamily="49" charset="0"/>
            </a:endParaRPr>
          </a:p>
          <a:p>
            <a:pPr>
              <a:defRPr/>
            </a:pPr>
            <a:r>
              <a:rPr lang="en-US" sz="1600" dirty="0">
                <a:latin typeface="Courier New" panose="02070309020205020404" pitchFamily="49" charset="0"/>
                <a:cs typeface="Courier New" panose="02070309020205020404" pitchFamily="49" charset="0"/>
              </a:rPr>
              <a:t>     W1 prefers  M2  M1  M3</a:t>
            </a:r>
          </a:p>
          <a:p>
            <a:pPr>
              <a:defRPr/>
            </a:pPr>
            <a:r>
              <a:rPr lang="en-US" sz="1600" dirty="0">
                <a:latin typeface="Courier New" panose="02070309020205020404" pitchFamily="49" charset="0"/>
                <a:cs typeface="Courier New" panose="02070309020205020404" pitchFamily="49" charset="0"/>
              </a:rPr>
              <a:t>     W2 prefers  M3  M2  M1</a:t>
            </a:r>
          </a:p>
          <a:p>
            <a:pPr>
              <a:defRPr/>
            </a:pPr>
            <a:r>
              <a:rPr lang="en-US" sz="1600" dirty="0">
                <a:latin typeface="Courier New" panose="02070309020205020404" pitchFamily="49" charset="0"/>
                <a:cs typeface="Courier New" panose="02070309020205020404" pitchFamily="49" charset="0"/>
              </a:rPr>
              <a:t>     W3 prefers  M1  M3  M2</a:t>
            </a:r>
          </a:p>
          <a:p>
            <a:pPr>
              <a:defRPr/>
            </a:pPr>
            <a:endParaRPr lang="en-US" sz="1600" dirty="0">
              <a:latin typeface="Courier New" panose="02070309020205020404" pitchFamily="49" charset="0"/>
              <a:cs typeface="Courier New" panose="02070309020205020404" pitchFamily="49" charset="0"/>
            </a:endParaRPr>
          </a:p>
          <a:p>
            <a:pPr>
              <a:defRPr/>
            </a:pPr>
            <a:r>
              <a:rPr lang="en-US" sz="1600" dirty="0">
                <a:latin typeface="Courier New" panose="02070309020205020404" pitchFamily="49" charset="0"/>
                <a:cs typeface="Courier New" panose="02070309020205020404" pitchFamily="49" charset="0"/>
              </a:rPr>
              <a:t> </a:t>
            </a:r>
            <a:r>
              <a:rPr lang="en-US" sz="1600" dirty="0">
                <a:cs typeface="Arial" panose="020B0604020202020204" pitchFamily="34" charset="0"/>
              </a:rPr>
              <a:t>For our example data, there are three stable solutions:</a:t>
            </a:r>
          </a:p>
          <a:p>
            <a:pPr>
              <a:defRPr/>
            </a:pPr>
            <a:r>
              <a:rPr lang="en-US" sz="1600" dirty="0">
                <a:latin typeface="Courier New" panose="02070309020205020404" pitchFamily="49" charset="0"/>
                <a:cs typeface="Courier New" panose="02070309020205020404" pitchFamily="49" charset="0"/>
              </a:rPr>
              <a:t>  1)  M1 </a:t>
            </a:r>
            <a:r>
              <a:rPr lang="en-US" sz="1600" dirty="0">
                <a:latin typeface="Courier New" panose="02070309020205020404" pitchFamily="49" charset="0"/>
                <a:cs typeface="Courier New" panose="02070309020205020404" pitchFamily="49" charset="0"/>
                <a:sym typeface="Wingdings" panose="05000000000000000000" pitchFamily="2" charset="2"/>
              </a:rPr>
              <a:t>&lt;-&gt; W2, M2 &lt;-&gt; W3, M3 &lt;-&gt; W1   (The M’s do well. W badly)</a:t>
            </a:r>
          </a:p>
          <a:p>
            <a:pPr>
              <a:defRPr/>
            </a:pPr>
            <a:r>
              <a:rPr lang="en-US" sz="1600" dirty="0">
                <a:latin typeface="Courier New" panose="02070309020205020404" pitchFamily="49" charset="0"/>
                <a:cs typeface="Courier New" panose="02070309020205020404" pitchFamily="49" charset="0"/>
                <a:sym typeface="Wingdings" panose="05000000000000000000" pitchFamily="2" charset="2"/>
              </a:rPr>
              <a:t>  2)  M1 &lt;-&gt; W1, M2 &lt;-&gt; W2, M3 &lt;-&gt; W3   (Everybody gets 2nd choice)</a:t>
            </a:r>
          </a:p>
          <a:p>
            <a:pPr>
              <a:defRPr/>
            </a:pPr>
            <a:r>
              <a:rPr lang="en-US" sz="1600" dirty="0">
                <a:latin typeface="Courier New" panose="02070309020205020404" pitchFamily="49" charset="0"/>
                <a:cs typeface="Courier New" panose="02070309020205020404" pitchFamily="49" charset="0"/>
                <a:sym typeface="Wingdings" panose="05000000000000000000" pitchFamily="2" charset="2"/>
              </a:rPr>
              <a:t>  3)  M1 &lt;-&gt; W3, M2 &lt;-&gt; W1, M3 &lt;-&gt; W2   (The W’s do well. M badly)</a:t>
            </a:r>
          </a:p>
          <a:p>
            <a:pPr>
              <a:defRPr/>
            </a:pPr>
            <a:endParaRPr lang="en-US" sz="1600" dirty="0">
              <a:latin typeface="Courier New" panose="02070309020205020404" pitchFamily="49" charset="0"/>
              <a:cs typeface="Courier New" panose="02070309020205020404" pitchFamily="49" charset="0"/>
              <a:sym typeface="Wingdings" panose="05000000000000000000" pitchFamily="2" charset="2"/>
            </a:endParaRPr>
          </a:p>
          <a:p>
            <a:pPr>
              <a:defRPr/>
            </a:pPr>
            <a:r>
              <a:rPr lang="en-US" sz="1600" dirty="0">
                <a:cs typeface="Arial" panose="020B0604020202020204" pitchFamily="34" charset="0"/>
                <a:sym typeface="Wingdings" panose="05000000000000000000" pitchFamily="2" charset="2"/>
              </a:rPr>
              <a:t>     For solution (1) the W’s could go on strike until they get either solution (2) or (3).</a:t>
            </a:r>
          </a:p>
          <a:p>
            <a:pPr>
              <a:defRPr/>
            </a:pPr>
            <a:r>
              <a:rPr lang="en-US" sz="1600" dirty="0">
                <a:cs typeface="Arial" panose="020B0604020202020204" pitchFamily="34" charset="0"/>
                <a:sym typeface="Wingdings" panose="05000000000000000000" pitchFamily="2" charset="2"/>
              </a:rPr>
              <a:t>This result has been known since at least 411 BC.  See the Greek comedy Lysistrata.</a:t>
            </a:r>
          </a:p>
          <a:p>
            <a:pPr>
              <a:defRPr/>
            </a:pPr>
            <a:r>
              <a:rPr lang="en-US" sz="1600" dirty="0">
                <a:cs typeface="Arial" panose="020B0604020202020204" pitchFamily="34" charset="0"/>
                <a:sym typeface="Wingdings" panose="05000000000000000000" pitchFamily="2" charset="2"/>
              </a:rPr>
              <a:t>    Prior to 1997, the NRMP used the hospital-favoring solution, but, at the urging/complaints of students/residents/job applicants, then switched to student favoring equilibrium.</a:t>
            </a:r>
            <a:endParaRPr lang="en-US" sz="1600" dirty="0">
              <a:cs typeface="Arial" panose="020B0604020202020204" pitchFamily="34" charset="0"/>
            </a:endParaRPr>
          </a:p>
        </p:txBody>
      </p:sp>
    </p:spTree>
    <p:extLst>
      <p:ext uri="{BB962C8B-B14F-4D97-AF65-F5344CB8AC3E}">
        <p14:creationId xmlns:p14="http://schemas.microsoft.com/office/powerpoint/2010/main" val="8282787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1ADA986-7345-4BBB-84DE-878928BAD693}"/>
              </a:ext>
            </a:extLst>
          </p:cNvPr>
          <p:cNvSpPr txBox="1"/>
          <p:nvPr/>
        </p:nvSpPr>
        <p:spPr>
          <a:xfrm>
            <a:off x="376238" y="552450"/>
            <a:ext cx="8550275" cy="6117059"/>
          </a:xfrm>
          <a:prstGeom prst="rect">
            <a:avLst/>
          </a:prstGeom>
          <a:noFill/>
        </p:spPr>
        <p:txBody>
          <a:bodyPr>
            <a:spAutoFit/>
          </a:bodyPr>
          <a:lstStyle/>
          <a:p>
            <a:pPr>
              <a:defRPr/>
            </a:pPr>
            <a:r>
              <a:rPr lang="en-US" sz="2100" dirty="0"/>
              <a:t>Are there situations where there is no Stable solution?</a:t>
            </a:r>
          </a:p>
          <a:p>
            <a:pPr>
              <a:defRPr/>
            </a:pPr>
            <a:endParaRPr lang="en-US" sz="2100" dirty="0"/>
          </a:p>
          <a:p>
            <a:pPr>
              <a:defRPr/>
            </a:pPr>
            <a:r>
              <a:rPr lang="en-US" sz="2100" dirty="0"/>
              <a:t>Yes.  </a:t>
            </a:r>
          </a:p>
          <a:p>
            <a:pPr>
              <a:defRPr/>
            </a:pPr>
            <a:r>
              <a:rPr lang="en-US" sz="2100" dirty="0"/>
              <a:t>    Roommates Problem </a:t>
            </a:r>
            <a:r>
              <a:rPr lang="en-US" sz="1800" dirty="0"/>
              <a:t>– since 1967, </a:t>
            </a:r>
            <a:r>
              <a:rPr lang="en-US" sz="1800" dirty="0" err="1"/>
              <a:t>Wylbur</a:t>
            </a:r>
            <a:r>
              <a:rPr lang="en-US" sz="1800" dirty="0"/>
              <a:t> Hall-Stanford, also HBS.</a:t>
            </a:r>
          </a:p>
          <a:p>
            <a:pPr>
              <a:defRPr/>
            </a:pPr>
            <a:endParaRPr lang="en-US" sz="750" dirty="0"/>
          </a:p>
          <a:p>
            <a:pPr>
              <a:defRPr/>
            </a:pPr>
            <a:r>
              <a:rPr lang="en-US" sz="750" dirty="0"/>
              <a:t>  </a:t>
            </a:r>
            <a:r>
              <a:rPr lang="en-US" sz="1800" dirty="0"/>
              <a:t>There may, but </a:t>
            </a:r>
            <a:r>
              <a:rPr lang="en-US" sz="1800" b="1" dirty="0"/>
              <a:t>need not, be a stable solution </a:t>
            </a:r>
            <a:r>
              <a:rPr lang="en-US" sz="1800" dirty="0"/>
              <a:t>to the Roommate Matching Problem.</a:t>
            </a:r>
            <a:endParaRPr lang="en-US" sz="2000" dirty="0"/>
          </a:p>
          <a:p>
            <a:pPr>
              <a:defRPr/>
            </a:pPr>
            <a:endParaRPr lang="en-US" sz="2000" dirty="0"/>
          </a:p>
          <a:p>
            <a:pPr>
              <a:defRPr/>
            </a:pPr>
            <a:r>
              <a:rPr lang="en-US" sz="2000" dirty="0"/>
              <a:t>   Negative Example: 4 people to be paired into two rooms :  </a:t>
            </a:r>
          </a:p>
          <a:p>
            <a:pPr>
              <a:defRPr/>
            </a:pPr>
            <a:r>
              <a:rPr lang="en-US" sz="2000" dirty="0">
                <a:latin typeface="Courier New" panose="02070309020205020404" pitchFamily="49" charset="0"/>
                <a:cs typeface="Courier New" panose="02070309020205020404" pitchFamily="49" charset="0"/>
              </a:rPr>
              <a:t>     A prefers  B to C to D</a:t>
            </a:r>
          </a:p>
          <a:p>
            <a:pPr>
              <a:defRPr/>
            </a:pPr>
            <a:r>
              <a:rPr lang="en-US" sz="2000" dirty="0">
                <a:latin typeface="Courier New" panose="02070309020205020404" pitchFamily="49" charset="0"/>
                <a:cs typeface="Courier New" panose="02070309020205020404" pitchFamily="49" charset="0"/>
              </a:rPr>
              <a:t>     B prefers  C to A to D</a:t>
            </a:r>
          </a:p>
          <a:p>
            <a:pPr>
              <a:defRPr/>
            </a:pPr>
            <a:r>
              <a:rPr lang="en-US" sz="2000" dirty="0">
                <a:latin typeface="Courier New" panose="02070309020205020404" pitchFamily="49" charset="0"/>
                <a:cs typeface="Courier New" panose="02070309020205020404" pitchFamily="49" charset="0"/>
              </a:rPr>
              <a:t>     C prefers  A to B to D</a:t>
            </a:r>
          </a:p>
          <a:p>
            <a:pPr>
              <a:defRPr/>
            </a:pPr>
            <a:r>
              <a:rPr lang="en-US" sz="2000" dirty="0">
                <a:latin typeface="Courier New" panose="02070309020205020404" pitchFamily="49" charset="0"/>
                <a:cs typeface="Courier New" panose="02070309020205020404" pitchFamily="49" charset="0"/>
              </a:rPr>
              <a:t>     D prefers  A to B to C</a:t>
            </a:r>
            <a:endParaRPr lang="en-US" sz="2000" dirty="0">
              <a:latin typeface="Times New Roman" panose="02020603050405020304" pitchFamily="18" charset="0"/>
              <a:cs typeface="Times New Roman" panose="02020603050405020304" pitchFamily="18" charset="0"/>
            </a:endParaRPr>
          </a:p>
          <a:p>
            <a:pPr>
              <a:defRPr/>
            </a:pPr>
            <a:endParaRPr lang="en-US" sz="1800" dirty="0">
              <a:latin typeface="Helvetica" panose="020B0604020202020204" pitchFamily="34" charset="0"/>
              <a:cs typeface="Helvetica" panose="020B0604020202020204" pitchFamily="34" charset="0"/>
            </a:endParaRPr>
          </a:p>
          <a:p>
            <a:pPr>
              <a:defRPr/>
            </a:pPr>
            <a:r>
              <a:rPr lang="en-US" sz="1800" dirty="0">
                <a:latin typeface="Helvetica" panose="020B0604020202020204" pitchFamily="34" charset="0"/>
                <a:cs typeface="Helvetica" panose="020B0604020202020204" pitchFamily="34" charset="0"/>
              </a:rPr>
              <a:t>  There are three possible matchings, none are stable.</a:t>
            </a:r>
          </a:p>
          <a:p>
            <a:pPr>
              <a:defRPr/>
            </a:pPr>
            <a:endParaRPr lang="en-US" sz="1800" b="1" dirty="0">
              <a:latin typeface="Helvetica" panose="020B0604020202020204" pitchFamily="34" charset="0"/>
              <a:cs typeface="Helvetica" panose="020B0604020202020204" pitchFamily="34" charset="0"/>
            </a:endParaRPr>
          </a:p>
          <a:p>
            <a:pPr>
              <a:defRPr/>
            </a:pPr>
            <a:r>
              <a:rPr lang="en-US" sz="1800" b="1" dirty="0">
                <a:latin typeface="Helvetica" panose="020B0604020202020204" pitchFamily="34" charset="0"/>
                <a:cs typeface="Helvetica" panose="020B0604020202020204" pitchFamily="34" charset="0"/>
              </a:rPr>
              <a:t>   E.g., if match (A with B) and (C with D),</a:t>
            </a:r>
          </a:p>
          <a:p>
            <a:pPr>
              <a:defRPr/>
            </a:pPr>
            <a:endParaRPr lang="en-US" sz="1800" dirty="0">
              <a:latin typeface="Helvetica" panose="020B0604020202020204" pitchFamily="34" charset="0"/>
              <a:cs typeface="Helvetica" panose="020B0604020202020204" pitchFamily="34" charset="0"/>
            </a:endParaRPr>
          </a:p>
          <a:p>
            <a:pPr>
              <a:defRPr/>
            </a:pPr>
            <a:r>
              <a:rPr lang="en-US" sz="1800" dirty="0">
                <a:latin typeface="Helvetica" panose="020B0604020202020204" pitchFamily="34" charset="0"/>
                <a:cs typeface="Helvetica" panose="020B0604020202020204" pitchFamily="34" charset="0"/>
              </a:rPr>
              <a:t>            then </a:t>
            </a:r>
            <a:r>
              <a:rPr lang="en-US" sz="1800" u="sng" dirty="0">
                <a:latin typeface="Helvetica" panose="020B0604020202020204" pitchFamily="34" charset="0"/>
                <a:cs typeface="Helvetica" panose="020B0604020202020204" pitchFamily="34" charset="0"/>
              </a:rPr>
              <a:t>B prefers C </a:t>
            </a:r>
            <a:r>
              <a:rPr lang="en-US" sz="1800" dirty="0">
                <a:latin typeface="Helvetica" panose="020B0604020202020204" pitchFamily="34" charset="0"/>
                <a:cs typeface="Helvetica" panose="020B0604020202020204" pitchFamily="34" charset="0"/>
              </a:rPr>
              <a:t>to A and </a:t>
            </a:r>
            <a:r>
              <a:rPr lang="en-US" sz="1800" u="sng" dirty="0">
                <a:latin typeface="Helvetica" panose="020B0604020202020204" pitchFamily="34" charset="0"/>
                <a:cs typeface="Helvetica" panose="020B0604020202020204" pitchFamily="34" charset="0"/>
              </a:rPr>
              <a:t>C prefers B </a:t>
            </a:r>
            <a:r>
              <a:rPr lang="en-US" sz="1800" dirty="0">
                <a:latin typeface="Helvetica" panose="020B0604020202020204" pitchFamily="34" charset="0"/>
                <a:cs typeface="Helvetica" panose="020B0604020202020204" pitchFamily="34" charset="0"/>
              </a:rPr>
              <a:t>to D, </a:t>
            </a:r>
          </a:p>
          <a:p>
            <a:pPr>
              <a:defRPr/>
            </a:pPr>
            <a:r>
              <a:rPr lang="en-US" sz="1800" dirty="0">
                <a:latin typeface="Helvetica" panose="020B0604020202020204" pitchFamily="34" charset="0"/>
                <a:cs typeface="Helvetica" panose="020B0604020202020204" pitchFamily="34" charset="0"/>
              </a:rPr>
              <a:t> </a:t>
            </a:r>
          </a:p>
          <a:p>
            <a:pPr>
              <a:defRPr/>
            </a:pPr>
            <a:r>
              <a:rPr lang="en-US" sz="1800" dirty="0">
                <a:latin typeface="Helvetica" panose="020B0604020202020204" pitchFamily="34" charset="0"/>
                <a:cs typeface="Helvetica" panose="020B0604020202020204" pitchFamily="34" charset="0"/>
              </a:rPr>
              <a:t>                so B and C run off together,  etc.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1ADA986-7345-4BBB-84DE-878928BAD693}"/>
              </a:ext>
            </a:extLst>
          </p:cNvPr>
          <p:cNvSpPr txBox="1"/>
          <p:nvPr/>
        </p:nvSpPr>
        <p:spPr>
          <a:xfrm>
            <a:off x="296862" y="136137"/>
            <a:ext cx="8550275" cy="6678751"/>
          </a:xfrm>
          <a:prstGeom prst="rect">
            <a:avLst/>
          </a:prstGeom>
          <a:noFill/>
        </p:spPr>
        <p:txBody>
          <a:bodyPr>
            <a:spAutoFit/>
          </a:bodyPr>
          <a:lstStyle/>
          <a:p>
            <a:pPr>
              <a:defRPr/>
            </a:pPr>
            <a:r>
              <a:rPr lang="en-US" sz="2000" dirty="0"/>
              <a:t>Are there situations where all Stable solutions are not Pareto Optimal?</a:t>
            </a:r>
            <a:endParaRPr lang="en-US" dirty="0"/>
          </a:p>
          <a:p>
            <a:pPr>
              <a:defRPr/>
            </a:pPr>
            <a:endParaRPr lang="en-US" dirty="0"/>
          </a:p>
          <a:p>
            <a:pPr>
              <a:defRPr/>
            </a:pPr>
            <a:r>
              <a:rPr lang="en-US" sz="2000" dirty="0"/>
              <a:t>Yes:  Simplest example is</a:t>
            </a:r>
          </a:p>
          <a:p>
            <a:pPr>
              <a:defRPr/>
            </a:pPr>
            <a:r>
              <a:rPr lang="en-US" sz="2000" dirty="0"/>
              <a:t>     a) Prisoners Dilemma:</a:t>
            </a:r>
            <a:endParaRPr lang="en-US" dirty="0"/>
          </a:p>
          <a:p>
            <a:pPr>
              <a:defRPr/>
            </a:pPr>
            <a:endParaRPr lang="en-US" dirty="0"/>
          </a:p>
          <a:p>
            <a:pPr>
              <a:defRPr/>
            </a:pPr>
            <a:r>
              <a:rPr lang="en-US" sz="1800" b="1" dirty="0">
                <a:latin typeface="Courier New" panose="02070309020205020404" pitchFamily="49" charset="0"/>
                <a:cs typeface="Courier New" panose="02070309020205020404" pitchFamily="49" charset="0"/>
              </a:rPr>
              <a:t>                    Player A reward</a:t>
            </a:r>
          </a:p>
          <a:p>
            <a:pPr>
              <a:defRPr/>
            </a:pPr>
            <a:r>
              <a:rPr lang="en-US" sz="1800" b="1" dirty="0">
                <a:latin typeface="Courier New" panose="02070309020205020404" pitchFamily="49" charset="0"/>
                <a:cs typeface="Courier New" panose="02070309020205020404" pitchFamily="49" charset="0"/>
              </a:rPr>
              <a:t>                Cooperate | Go-It-Alone</a:t>
            </a:r>
          </a:p>
          <a:p>
            <a:pPr>
              <a:defRPr/>
            </a:pPr>
            <a:r>
              <a:rPr lang="en-US" sz="1800" b="1" dirty="0">
                <a:latin typeface="Courier New" panose="02070309020205020404" pitchFamily="49" charset="0"/>
                <a:cs typeface="Courier New" panose="02070309020205020404" pitchFamily="49" charset="0"/>
              </a:rPr>
              <a:t>               ------------------------      </a:t>
            </a:r>
          </a:p>
          <a:p>
            <a:pPr>
              <a:defRPr/>
            </a:pPr>
            <a:r>
              <a:rPr lang="en-US" sz="1800" b="1" dirty="0">
                <a:latin typeface="Courier New" panose="02070309020205020404" pitchFamily="49" charset="0"/>
                <a:cs typeface="Courier New" panose="02070309020205020404" pitchFamily="49" charset="0"/>
              </a:rPr>
              <a:t>               |   \  6   |    \  9   |</a:t>
            </a:r>
          </a:p>
          <a:p>
            <a:pPr>
              <a:defRPr/>
            </a:pPr>
            <a:r>
              <a:rPr lang="en-US" sz="1800" b="1" dirty="0">
                <a:latin typeface="Courier New" panose="02070309020205020404" pitchFamily="49" charset="0"/>
                <a:cs typeface="Courier New" panose="02070309020205020404" pitchFamily="49" charset="0"/>
              </a:rPr>
              <a:t>          Coop |    \     |     \     |</a:t>
            </a:r>
          </a:p>
          <a:p>
            <a:pPr>
              <a:defRPr/>
            </a:pPr>
            <a:r>
              <a:rPr lang="en-US" sz="1800" b="1" dirty="0">
                <a:latin typeface="Courier New" panose="02070309020205020404" pitchFamily="49" charset="0"/>
                <a:cs typeface="Courier New" panose="02070309020205020404" pitchFamily="49" charset="0"/>
              </a:rPr>
              <a:t> Player        |  6  \    |   1  \    |</a:t>
            </a:r>
          </a:p>
          <a:p>
            <a:pPr>
              <a:defRPr/>
            </a:pPr>
            <a:r>
              <a:rPr lang="en-US" sz="1800" b="1" dirty="0">
                <a:latin typeface="Courier New" panose="02070309020205020404" pitchFamily="49" charset="0"/>
                <a:cs typeface="Courier New" panose="02070309020205020404" pitchFamily="49" charset="0"/>
              </a:rPr>
              <a:t>    B          ------------------------      </a:t>
            </a:r>
          </a:p>
          <a:p>
            <a:pPr>
              <a:defRPr/>
            </a:pPr>
            <a:r>
              <a:rPr lang="en-US" sz="1800" b="1" dirty="0">
                <a:latin typeface="Courier New" panose="02070309020205020404" pitchFamily="49" charset="0"/>
                <a:cs typeface="Courier New" panose="02070309020205020404" pitchFamily="49" charset="0"/>
              </a:rPr>
              <a:t> reward        |   \  1   |    \  2   |</a:t>
            </a:r>
          </a:p>
          <a:p>
            <a:pPr>
              <a:defRPr/>
            </a:pPr>
            <a:r>
              <a:rPr lang="en-US" sz="1800" b="1" dirty="0">
                <a:latin typeface="Courier New" panose="02070309020205020404" pitchFamily="49" charset="0"/>
                <a:cs typeface="Courier New" panose="02070309020205020404" pitchFamily="49" charset="0"/>
              </a:rPr>
              <a:t>       </a:t>
            </a:r>
            <a:r>
              <a:rPr lang="en-US" sz="1800" b="1" dirty="0" err="1">
                <a:latin typeface="Courier New" panose="02070309020205020404" pitchFamily="49" charset="0"/>
                <a:cs typeface="Courier New" panose="02070309020205020404" pitchFamily="49" charset="0"/>
              </a:rPr>
              <a:t>GoAlone</a:t>
            </a:r>
            <a:r>
              <a:rPr lang="en-US" sz="1800" b="1" dirty="0">
                <a:latin typeface="Courier New" panose="02070309020205020404" pitchFamily="49" charset="0"/>
                <a:cs typeface="Courier New" panose="02070309020205020404" pitchFamily="49" charset="0"/>
              </a:rPr>
              <a:t> |    \     |     \     |</a:t>
            </a:r>
          </a:p>
          <a:p>
            <a:pPr>
              <a:defRPr/>
            </a:pPr>
            <a:r>
              <a:rPr lang="en-US" sz="1800" b="1" dirty="0">
                <a:latin typeface="Courier New" panose="02070309020205020404" pitchFamily="49" charset="0"/>
                <a:cs typeface="Courier New" panose="02070309020205020404" pitchFamily="49" charset="0"/>
              </a:rPr>
              <a:t>               |  9  \    |   2  \    |</a:t>
            </a:r>
          </a:p>
          <a:p>
            <a:pPr>
              <a:defRPr/>
            </a:pPr>
            <a:r>
              <a:rPr lang="en-US" sz="1800" b="1" dirty="0">
                <a:latin typeface="Courier New" panose="02070309020205020404" pitchFamily="49" charset="0"/>
                <a:cs typeface="Courier New" panose="02070309020205020404" pitchFamily="49" charset="0"/>
              </a:rPr>
              <a:t>               ------------------------</a:t>
            </a:r>
            <a:endParaRPr lang="en-US" sz="2100" dirty="0"/>
          </a:p>
          <a:p>
            <a:pPr>
              <a:defRPr/>
            </a:pPr>
            <a:r>
              <a:rPr lang="en-US" sz="2000" dirty="0"/>
              <a:t>     Only stable solution ( 2, 2), is the worst overall. </a:t>
            </a:r>
          </a:p>
          <a:p>
            <a:pPr>
              <a:defRPr/>
            </a:pPr>
            <a:r>
              <a:rPr lang="en-US" sz="2000" dirty="0"/>
              <a:t>     Best solution overall (6, 6) is unstable.</a:t>
            </a:r>
          </a:p>
          <a:p>
            <a:pPr>
              <a:defRPr/>
            </a:pPr>
            <a:endParaRPr lang="en-US" sz="2000" dirty="0"/>
          </a:p>
          <a:p>
            <a:pPr>
              <a:defRPr/>
            </a:pPr>
            <a:r>
              <a:rPr lang="en-US" sz="2000" dirty="0"/>
              <a:t>    b) User chosen/optimal routes in a congested network may not be</a:t>
            </a:r>
          </a:p>
          <a:p>
            <a:pPr>
              <a:defRPr/>
            </a:pPr>
            <a:r>
              <a:rPr lang="en-US" sz="2000" dirty="0"/>
              <a:t>        Pareto optimal.  So-called </a:t>
            </a:r>
            <a:r>
              <a:rPr lang="en-US" sz="2000" dirty="0" err="1"/>
              <a:t>Braess</a:t>
            </a:r>
            <a:r>
              <a:rPr lang="en-US" sz="2000" dirty="0"/>
              <a:t> Paradox.</a:t>
            </a:r>
            <a:endParaRPr lang="en-US" dirty="0"/>
          </a:p>
          <a:p>
            <a:pPr>
              <a:defRPr/>
            </a:pPr>
            <a:endParaRPr lang="en-US" dirty="0">
              <a:latin typeface="Helvetica" panose="020B0604020202020204" pitchFamily="34" charset="0"/>
              <a:cs typeface="Helvetica" panose="020B0604020202020204" pitchFamily="34" charset="0"/>
            </a:endParaRPr>
          </a:p>
          <a:p>
            <a:pPr>
              <a:defRPr/>
            </a:pPr>
            <a:r>
              <a:rPr lang="en-US" dirty="0">
                <a:latin typeface="Helvetica" panose="020B0604020202020204" pitchFamily="34" charset="0"/>
                <a:cs typeface="Helvetica" panose="020B0604020202020204" pitchFamily="34" charset="0"/>
              </a:rPr>
              <a:t> </a:t>
            </a:r>
            <a:r>
              <a:rPr lang="en-US" sz="2000" dirty="0">
                <a:latin typeface="Helvetica" panose="020B0604020202020204" pitchFamily="34" charset="0"/>
                <a:cs typeface="Helvetica" panose="020B0604020202020204" pitchFamily="34" charset="0"/>
              </a:rPr>
              <a:t>           Dilemma for Google Maps, TomTom, and Garmin.</a:t>
            </a:r>
          </a:p>
          <a:p>
            <a:pPr>
              <a:defRPr/>
            </a:pPr>
            <a:r>
              <a:rPr lang="en-US" sz="2000" dirty="0">
                <a:latin typeface="Helvetica" panose="020B0604020202020204" pitchFamily="34" charset="0"/>
                <a:cs typeface="Helvetica" panose="020B0604020202020204" pitchFamily="34" charset="0"/>
              </a:rPr>
              <a:t>         Should they suggest shortest routes, or System Optimal routes?</a:t>
            </a:r>
          </a:p>
        </p:txBody>
      </p:sp>
    </p:spTree>
    <p:extLst>
      <p:ext uri="{BB962C8B-B14F-4D97-AF65-F5344CB8AC3E}">
        <p14:creationId xmlns:p14="http://schemas.microsoft.com/office/powerpoint/2010/main" val="36548401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5DE0A37-082E-43FD-B54F-6265AD314ABB}"/>
              </a:ext>
            </a:extLst>
          </p:cNvPr>
          <p:cNvSpPr>
            <a:spLocks noGrp="1"/>
          </p:cNvSpPr>
          <p:nvPr>
            <p:ph type="sldNum" sz="quarter" idx="12"/>
          </p:nvPr>
        </p:nvSpPr>
        <p:spPr/>
        <p:txBody>
          <a:bodyPr/>
          <a:lstStyle/>
          <a:p>
            <a:fld id="{2094E2E3-CF08-44D2-B456-AF9DF070FF9B}" type="slidenum">
              <a:rPr lang="en-GB" altLang="en-US" smtClean="0"/>
              <a:pPr/>
              <a:t>2</a:t>
            </a:fld>
            <a:endParaRPr lang="en-GB" altLang="en-US"/>
          </a:p>
        </p:txBody>
      </p:sp>
      <p:sp>
        <p:nvSpPr>
          <p:cNvPr id="3" name="TextBox 2">
            <a:extLst>
              <a:ext uri="{FF2B5EF4-FFF2-40B4-BE49-F238E27FC236}">
                <a16:creationId xmlns:a16="http://schemas.microsoft.com/office/drawing/2014/main" id="{E8EB3863-DDF3-4457-861D-DE74A9A2C590}"/>
              </a:ext>
            </a:extLst>
          </p:cNvPr>
          <p:cNvSpPr txBox="1"/>
          <p:nvPr/>
        </p:nvSpPr>
        <p:spPr>
          <a:xfrm>
            <a:off x="288143" y="359701"/>
            <a:ext cx="8468995" cy="6526210"/>
          </a:xfrm>
          <a:prstGeom prst="rect">
            <a:avLst/>
          </a:prstGeom>
          <a:noFill/>
        </p:spPr>
        <p:txBody>
          <a:bodyPr wrap="square" rtlCol="0">
            <a:spAutoFit/>
          </a:bodyPr>
          <a:lstStyle/>
          <a:p>
            <a:pPr marL="0" marR="0">
              <a:lnSpc>
                <a:spcPct val="107000"/>
              </a:lnSpc>
              <a:spcBef>
                <a:spcPts val="0"/>
              </a:spcBef>
              <a:spcAft>
                <a:spcPts val="0"/>
              </a:spcAft>
            </a:pPr>
            <a:r>
              <a:rPr lang="en-US" sz="2800" u="sng" dirty="0">
                <a:effectLst/>
                <a:latin typeface="Calibri" panose="020F0502020204030204" pitchFamily="34" charset="0"/>
                <a:ea typeface="Calibri" panose="020F0502020204030204" pitchFamily="34" charset="0"/>
                <a:cs typeface="Times New Roman" panose="02020603050405020304" pitchFamily="18" charset="0"/>
              </a:rPr>
              <a:t>Situation:</a:t>
            </a:r>
          </a:p>
          <a:p>
            <a:pPr marL="0" marR="0">
              <a:lnSpc>
                <a:spcPct val="107000"/>
              </a:lnSpc>
              <a:spcBef>
                <a:spcPts val="0"/>
              </a:spcBef>
              <a:spcAft>
                <a:spcPts val="0"/>
              </a:spcAft>
            </a:pPr>
            <a:r>
              <a:rPr lang="en-US" sz="2800" dirty="0">
                <a:latin typeface="Calibri" panose="020F0502020204030204" pitchFamily="34" charset="0"/>
                <a:ea typeface="Calibri" panose="020F0502020204030204" pitchFamily="34" charset="0"/>
                <a:cs typeface="Times New Roman" panose="02020603050405020304" pitchFamily="18" charset="0"/>
              </a:rPr>
              <a:t>  </a:t>
            </a:r>
            <a:r>
              <a:rPr lang="en-US" sz="2800" dirty="0">
                <a:effectLst/>
                <a:latin typeface="Calibri" panose="020F0502020204030204" pitchFamily="34" charset="0"/>
                <a:ea typeface="Calibri" panose="020F0502020204030204" pitchFamily="34" charset="0"/>
                <a:cs typeface="Times New Roman" panose="02020603050405020304" pitchFamily="18" charset="0"/>
              </a:rPr>
              <a:t>Computational methods, optimization in our case,  produce a “solution.”  Usually there are multiple optima. </a:t>
            </a:r>
          </a:p>
          <a:p>
            <a:pPr marL="0" marR="0">
              <a:lnSpc>
                <a:spcPct val="107000"/>
              </a:lnSpc>
              <a:spcBef>
                <a:spcPts val="0"/>
              </a:spcBef>
              <a:spcAft>
                <a:spcPts val="0"/>
              </a:spcAft>
            </a:pP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In most </a:t>
            </a:r>
            <a:r>
              <a:rPr lang="en-US" sz="2800" dirty="0">
                <a:latin typeface="Calibri" panose="020F0502020204030204" pitchFamily="34" charset="0"/>
                <a:ea typeface="Calibri" panose="020F0502020204030204" pitchFamily="34" charset="0"/>
                <a:cs typeface="Times New Roman" panose="02020603050405020304" pitchFamily="18" charset="0"/>
              </a:rPr>
              <a:t>applications, </a:t>
            </a:r>
          </a:p>
          <a:p>
            <a:pPr marL="0" marR="0">
              <a:lnSpc>
                <a:spcPct val="107000"/>
              </a:lnSpc>
              <a:spcBef>
                <a:spcPts val="0"/>
              </a:spcBef>
              <a:spcAft>
                <a:spcPts val="0"/>
              </a:spcAft>
            </a:pPr>
            <a:r>
              <a:rPr lang="en-US" sz="2800" dirty="0">
                <a:latin typeface="Calibri" panose="020F0502020204030204" pitchFamily="34" charset="0"/>
                <a:ea typeface="Calibri" panose="020F0502020204030204" pitchFamily="34" charset="0"/>
                <a:cs typeface="Times New Roman" panose="02020603050405020304" pitchFamily="18" charset="0"/>
              </a:rPr>
              <a:t>   there</a:t>
            </a:r>
            <a:r>
              <a:rPr lang="en-US" sz="2800" dirty="0">
                <a:effectLst/>
                <a:latin typeface="Calibri" panose="020F0502020204030204" pitchFamily="34" charset="0"/>
                <a:ea typeface="Calibri" panose="020F0502020204030204" pitchFamily="34" charset="0"/>
                <a:cs typeface="Times New Roman" panose="02020603050405020304" pitchFamily="18" charset="0"/>
              </a:rPr>
              <a:t> are two or more parties </a:t>
            </a:r>
          </a:p>
          <a:p>
            <a:pPr marL="0" marR="0">
              <a:lnSpc>
                <a:spcPct val="107000"/>
              </a:lnSpc>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     who have differing opinions about </a:t>
            </a:r>
          </a:p>
          <a:p>
            <a:pPr marL="0" marR="0">
              <a:lnSpc>
                <a:spcPct val="107000"/>
              </a:lnSpc>
              <a:spcBef>
                <a:spcPts val="0"/>
              </a:spcBef>
              <a:spcAft>
                <a:spcPts val="0"/>
              </a:spcAft>
            </a:pP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         which solution is best.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Each have their own objective function.</a:t>
            </a:r>
          </a:p>
          <a:p>
            <a:pPr marL="0" marR="0">
              <a:lnSpc>
                <a:spcPct val="107000"/>
              </a:lnSpc>
              <a:spcBef>
                <a:spcPts val="0"/>
              </a:spcBef>
              <a:spcAft>
                <a:spcPts val="0"/>
              </a:spcAft>
            </a:pPr>
            <a:r>
              <a:rPr lang="en-US" sz="2800" dirty="0">
                <a:latin typeface="Calibri" panose="020F0502020204030204" pitchFamily="34" charset="0"/>
                <a:ea typeface="Calibri" panose="020F0502020204030204" pitchFamily="34" charset="0"/>
                <a:cs typeface="Times New Roman" panose="02020603050405020304" pitchFamily="18" charset="0"/>
              </a:rPr>
              <a:t>Can</a:t>
            </a:r>
            <a:r>
              <a:rPr lang="en-US" sz="2800" dirty="0">
                <a:effectLst/>
                <a:latin typeface="Calibri" panose="020F0502020204030204" pitchFamily="34" charset="0"/>
                <a:ea typeface="Calibri" panose="020F0502020204030204" pitchFamily="34" charset="0"/>
                <a:cs typeface="Times New Roman" panose="02020603050405020304" pitchFamily="18" charset="0"/>
              </a:rPr>
              <a:t> we compute a solution acceptable to all?</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endParaRPr lang="en-US" dirty="0"/>
          </a:p>
        </p:txBody>
      </p:sp>
      <p:pic>
        <p:nvPicPr>
          <p:cNvPr id="5" name="Picture 4">
            <a:extLst>
              <a:ext uri="{FF2B5EF4-FFF2-40B4-BE49-F238E27FC236}">
                <a16:creationId xmlns:a16="http://schemas.microsoft.com/office/drawing/2014/main" id="{1FB2F5AB-5007-45FC-A055-752CEC9AA14F}"/>
              </a:ext>
            </a:extLst>
          </p:cNvPr>
          <p:cNvPicPr>
            <a:picLocks noChangeAspect="1"/>
          </p:cNvPicPr>
          <p:nvPr/>
        </p:nvPicPr>
        <p:blipFill>
          <a:blip r:embed="rId2"/>
          <a:stretch>
            <a:fillRect/>
          </a:stretch>
        </p:blipFill>
        <p:spPr>
          <a:xfrm>
            <a:off x="1881554" y="3641968"/>
            <a:ext cx="1979923" cy="1343269"/>
          </a:xfrm>
          <a:prstGeom prst="rect">
            <a:avLst/>
          </a:prstGeom>
        </p:spPr>
      </p:pic>
    </p:spTree>
    <p:extLst>
      <p:ext uri="{BB962C8B-B14F-4D97-AF65-F5344CB8AC3E}">
        <p14:creationId xmlns:p14="http://schemas.microsoft.com/office/powerpoint/2010/main" val="36138000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B2CB4D2-7B46-FDA4-8489-C60A5AD8F590}"/>
              </a:ext>
            </a:extLst>
          </p:cNvPr>
          <p:cNvSpPr>
            <a:spLocks noGrp="1"/>
          </p:cNvSpPr>
          <p:nvPr>
            <p:ph type="sldNum" sz="quarter" idx="12"/>
          </p:nvPr>
        </p:nvSpPr>
        <p:spPr/>
        <p:txBody>
          <a:bodyPr/>
          <a:lstStyle/>
          <a:p>
            <a:fld id="{2094E2E3-CF08-44D2-B456-AF9DF070FF9B}" type="slidenum">
              <a:rPr lang="en-GB" altLang="en-US" smtClean="0"/>
              <a:pPr/>
              <a:t>20</a:t>
            </a:fld>
            <a:endParaRPr lang="en-GB" altLang="en-US"/>
          </a:p>
        </p:txBody>
      </p:sp>
      <p:sp>
        <p:nvSpPr>
          <p:cNvPr id="3" name="TextBox 2">
            <a:extLst>
              <a:ext uri="{FF2B5EF4-FFF2-40B4-BE49-F238E27FC236}">
                <a16:creationId xmlns:a16="http://schemas.microsoft.com/office/drawing/2014/main" id="{B4252513-EA7B-1B92-7507-8C8FA1073660}"/>
              </a:ext>
            </a:extLst>
          </p:cNvPr>
          <p:cNvSpPr txBox="1"/>
          <p:nvPr/>
        </p:nvSpPr>
        <p:spPr>
          <a:xfrm>
            <a:off x="185855" y="498088"/>
            <a:ext cx="8816896" cy="3231654"/>
          </a:xfrm>
          <a:prstGeom prst="rect">
            <a:avLst/>
          </a:prstGeom>
          <a:noFill/>
        </p:spPr>
        <p:txBody>
          <a:bodyPr wrap="square" rtlCol="0">
            <a:spAutoFit/>
          </a:bodyPr>
          <a:lstStyle/>
          <a:p>
            <a:r>
              <a:rPr lang="en-US" sz="2600" dirty="0"/>
              <a:t>Liberals vs Conservatives  and the Prisoner’s Dilemma</a:t>
            </a:r>
          </a:p>
          <a:p>
            <a:endParaRPr lang="en-US" sz="2400" dirty="0"/>
          </a:p>
          <a:p>
            <a:r>
              <a:rPr lang="en-US" sz="2200" dirty="0"/>
              <a:t>Poundstone (1992) suggests that the Prisoner’s Dilemma provides the simplest distinction between Liberals and Conservatives.</a:t>
            </a:r>
          </a:p>
          <a:p>
            <a:endParaRPr lang="en-US" sz="2200" dirty="0"/>
          </a:p>
          <a:p>
            <a:r>
              <a:rPr lang="en-US" sz="2200" dirty="0"/>
              <a:t>    Conservatives are pessimistic and </a:t>
            </a:r>
          </a:p>
          <a:p>
            <a:r>
              <a:rPr lang="en-US" sz="2200" dirty="0"/>
              <a:t>          believe going alone is the best/safest approach.</a:t>
            </a:r>
          </a:p>
          <a:p>
            <a:r>
              <a:rPr lang="en-US" sz="2200" dirty="0"/>
              <a:t>    Liberals are optimistic and</a:t>
            </a:r>
          </a:p>
          <a:p>
            <a:r>
              <a:rPr lang="en-US" sz="2200" dirty="0"/>
              <a:t>         believe that cooperation is the best/most rewarding approach.</a:t>
            </a:r>
          </a:p>
        </p:txBody>
      </p:sp>
    </p:spTree>
    <p:extLst>
      <p:ext uri="{BB962C8B-B14F-4D97-AF65-F5344CB8AC3E}">
        <p14:creationId xmlns:p14="http://schemas.microsoft.com/office/powerpoint/2010/main" val="12036395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1ADA986-7345-4BBB-84DE-878928BAD693}"/>
              </a:ext>
            </a:extLst>
          </p:cNvPr>
          <p:cNvSpPr txBox="1"/>
          <p:nvPr/>
        </p:nvSpPr>
        <p:spPr>
          <a:xfrm>
            <a:off x="246320" y="154298"/>
            <a:ext cx="8550275" cy="415498"/>
          </a:xfrm>
          <a:prstGeom prst="rect">
            <a:avLst/>
          </a:prstGeom>
          <a:noFill/>
        </p:spPr>
        <p:txBody>
          <a:bodyPr>
            <a:spAutoFit/>
          </a:bodyPr>
          <a:lstStyle/>
          <a:p>
            <a:pPr>
              <a:defRPr/>
            </a:pPr>
            <a:r>
              <a:rPr lang="en-US" sz="2100" u="sng" dirty="0"/>
              <a:t>Stable solutions not Pareto Optimal</a:t>
            </a:r>
            <a:r>
              <a:rPr lang="en-US" sz="2100" dirty="0"/>
              <a:t>?</a:t>
            </a:r>
          </a:p>
        </p:txBody>
      </p:sp>
      <p:sp>
        <p:nvSpPr>
          <p:cNvPr id="3" name="Oval 2">
            <a:extLst>
              <a:ext uri="{FF2B5EF4-FFF2-40B4-BE49-F238E27FC236}">
                <a16:creationId xmlns:a16="http://schemas.microsoft.com/office/drawing/2014/main" id="{9BF5BD5B-5F59-4E8B-ABE4-17C21F1B0AA1}"/>
              </a:ext>
            </a:extLst>
          </p:cNvPr>
          <p:cNvSpPr/>
          <p:nvPr/>
        </p:nvSpPr>
        <p:spPr>
          <a:xfrm>
            <a:off x="789710" y="1475716"/>
            <a:ext cx="561315" cy="570368"/>
          </a:xfrm>
          <a:prstGeom prst="ellipse">
            <a:avLst/>
          </a:prstGeom>
          <a:solidFill>
            <a:schemeClr val="tx1"/>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797B723C-CE02-46ED-8575-1AC33720A899}"/>
              </a:ext>
            </a:extLst>
          </p:cNvPr>
          <p:cNvSpPr/>
          <p:nvPr/>
        </p:nvSpPr>
        <p:spPr>
          <a:xfrm>
            <a:off x="4275294" y="1446076"/>
            <a:ext cx="561315" cy="570368"/>
          </a:xfrm>
          <a:prstGeom prst="ellipse">
            <a:avLst/>
          </a:prstGeom>
          <a:solidFill>
            <a:schemeClr val="tx1"/>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A292D11D-3A1F-44D3-816A-38F7AD64F5A4}"/>
              </a:ext>
            </a:extLst>
          </p:cNvPr>
          <p:cNvSpPr/>
          <p:nvPr/>
        </p:nvSpPr>
        <p:spPr>
          <a:xfrm>
            <a:off x="2488498" y="2217253"/>
            <a:ext cx="561315" cy="570368"/>
          </a:xfrm>
          <a:prstGeom prst="ellipse">
            <a:avLst/>
          </a:prstGeom>
          <a:solidFill>
            <a:schemeClr val="tx1"/>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96E7B8B0-4120-4AF7-B97D-546D6F8D100B}"/>
              </a:ext>
            </a:extLst>
          </p:cNvPr>
          <p:cNvSpPr/>
          <p:nvPr/>
        </p:nvSpPr>
        <p:spPr>
          <a:xfrm>
            <a:off x="2496288" y="585827"/>
            <a:ext cx="561315" cy="570368"/>
          </a:xfrm>
          <a:prstGeom prst="ellipse">
            <a:avLst/>
          </a:prstGeom>
          <a:solidFill>
            <a:schemeClr val="tx1"/>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a:extLst>
              <a:ext uri="{FF2B5EF4-FFF2-40B4-BE49-F238E27FC236}">
                <a16:creationId xmlns:a16="http://schemas.microsoft.com/office/drawing/2014/main" id="{7CE2D235-5BF5-453C-A6FD-45457479B739}"/>
              </a:ext>
            </a:extLst>
          </p:cNvPr>
          <p:cNvCxnSpPr>
            <a:cxnSpLocks/>
            <a:stCxn id="3" idx="7"/>
          </p:cNvCxnSpPr>
          <p:nvPr/>
        </p:nvCxnSpPr>
        <p:spPr>
          <a:xfrm flipV="1">
            <a:off x="1268822" y="1012787"/>
            <a:ext cx="1227466" cy="54645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229A1759-7747-4B41-ADE1-50454A62C1D2}"/>
              </a:ext>
            </a:extLst>
          </p:cNvPr>
          <p:cNvCxnSpPr>
            <a:cxnSpLocks/>
            <a:stCxn id="6" idx="4"/>
          </p:cNvCxnSpPr>
          <p:nvPr/>
        </p:nvCxnSpPr>
        <p:spPr>
          <a:xfrm>
            <a:off x="2776946" y="1156195"/>
            <a:ext cx="0" cy="109434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E74A9906-F3CC-4AA3-A338-86546821B508}"/>
              </a:ext>
            </a:extLst>
          </p:cNvPr>
          <p:cNvCxnSpPr>
            <a:cxnSpLocks/>
          </p:cNvCxnSpPr>
          <p:nvPr/>
        </p:nvCxnSpPr>
        <p:spPr>
          <a:xfrm>
            <a:off x="1262819" y="1939443"/>
            <a:ext cx="1233469" cy="59628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7879DB01-78BF-400B-9AFA-DADC0BA38A7B}"/>
              </a:ext>
            </a:extLst>
          </p:cNvPr>
          <p:cNvCxnSpPr>
            <a:cxnSpLocks/>
            <a:endCxn id="4" idx="1"/>
          </p:cNvCxnSpPr>
          <p:nvPr/>
        </p:nvCxnSpPr>
        <p:spPr>
          <a:xfrm>
            <a:off x="3057603" y="949258"/>
            <a:ext cx="1299894" cy="58034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2C8B5693-2045-4C4C-B3F6-B0869B632ACA}"/>
              </a:ext>
            </a:extLst>
          </p:cNvPr>
          <p:cNvCxnSpPr>
            <a:cxnSpLocks/>
          </p:cNvCxnSpPr>
          <p:nvPr/>
        </p:nvCxnSpPr>
        <p:spPr>
          <a:xfrm flipV="1">
            <a:off x="3029295" y="1839686"/>
            <a:ext cx="1309669" cy="57200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E6836A10-A6E0-45B8-A31A-8CB6C9C2A56C}"/>
              </a:ext>
            </a:extLst>
          </p:cNvPr>
          <p:cNvCxnSpPr>
            <a:cxnSpLocks/>
          </p:cNvCxnSpPr>
          <p:nvPr/>
        </p:nvCxnSpPr>
        <p:spPr>
          <a:xfrm>
            <a:off x="4836609" y="1731260"/>
            <a:ext cx="516047"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30B94B6C-9A35-4FC0-93B4-0BE32E94B4E8}"/>
              </a:ext>
            </a:extLst>
          </p:cNvPr>
          <p:cNvCxnSpPr>
            <a:cxnSpLocks/>
          </p:cNvCxnSpPr>
          <p:nvPr/>
        </p:nvCxnSpPr>
        <p:spPr>
          <a:xfrm>
            <a:off x="341481" y="1761700"/>
            <a:ext cx="448229"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FFAC1221-7C60-4F7B-8471-B393CE24CB51}"/>
              </a:ext>
            </a:extLst>
          </p:cNvPr>
          <p:cNvSpPr txBox="1"/>
          <p:nvPr/>
        </p:nvSpPr>
        <p:spPr>
          <a:xfrm>
            <a:off x="893825" y="1576234"/>
            <a:ext cx="457200" cy="369332"/>
          </a:xfrm>
          <a:prstGeom prst="rect">
            <a:avLst/>
          </a:prstGeom>
          <a:noFill/>
        </p:spPr>
        <p:txBody>
          <a:bodyPr wrap="square" rtlCol="0">
            <a:spAutoFit/>
          </a:bodyPr>
          <a:lstStyle/>
          <a:p>
            <a:r>
              <a:rPr lang="en-US" sz="1800" dirty="0">
                <a:solidFill>
                  <a:srgbClr val="C00000"/>
                </a:solidFill>
              </a:rPr>
              <a:t>A</a:t>
            </a:r>
          </a:p>
        </p:txBody>
      </p:sp>
      <p:sp>
        <p:nvSpPr>
          <p:cNvPr id="25" name="TextBox 24">
            <a:extLst>
              <a:ext uri="{FF2B5EF4-FFF2-40B4-BE49-F238E27FC236}">
                <a16:creationId xmlns:a16="http://schemas.microsoft.com/office/drawing/2014/main" id="{E9FE8B70-DE2D-4277-9E2C-E280093215D4}"/>
              </a:ext>
            </a:extLst>
          </p:cNvPr>
          <p:cNvSpPr txBox="1"/>
          <p:nvPr/>
        </p:nvSpPr>
        <p:spPr>
          <a:xfrm>
            <a:off x="2596992" y="2343772"/>
            <a:ext cx="457200" cy="369332"/>
          </a:xfrm>
          <a:prstGeom prst="rect">
            <a:avLst/>
          </a:prstGeom>
          <a:noFill/>
        </p:spPr>
        <p:txBody>
          <a:bodyPr wrap="square" rtlCol="0">
            <a:spAutoFit/>
          </a:bodyPr>
          <a:lstStyle/>
          <a:p>
            <a:r>
              <a:rPr lang="en-US" sz="1800" dirty="0">
                <a:solidFill>
                  <a:srgbClr val="C00000"/>
                </a:solidFill>
              </a:rPr>
              <a:t>C</a:t>
            </a:r>
          </a:p>
        </p:txBody>
      </p:sp>
      <p:sp>
        <p:nvSpPr>
          <p:cNvPr id="26" name="TextBox 25">
            <a:extLst>
              <a:ext uri="{FF2B5EF4-FFF2-40B4-BE49-F238E27FC236}">
                <a16:creationId xmlns:a16="http://schemas.microsoft.com/office/drawing/2014/main" id="{E7582C45-CCC9-49AE-A422-AF0BA6B33B2D}"/>
              </a:ext>
            </a:extLst>
          </p:cNvPr>
          <p:cNvSpPr txBox="1"/>
          <p:nvPr/>
        </p:nvSpPr>
        <p:spPr>
          <a:xfrm>
            <a:off x="2600403" y="693633"/>
            <a:ext cx="457200" cy="369332"/>
          </a:xfrm>
          <a:prstGeom prst="rect">
            <a:avLst/>
          </a:prstGeom>
          <a:noFill/>
        </p:spPr>
        <p:txBody>
          <a:bodyPr wrap="square" rtlCol="0">
            <a:spAutoFit/>
          </a:bodyPr>
          <a:lstStyle/>
          <a:p>
            <a:r>
              <a:rPr lang="en-US" sz="1800" dirty="0">
                <a:solidFill>
                  <a:srgbClr val="C00000"/>
                </a:solidFill>
              </a:rPr>
              <a:t>B</a:t>
            </a:r>
          </a:p>
        </p:txBody>
      </p:sp>
      <p:sp>
        <p:nvSpPr>
          <p:cNvPr id="27" name="TextBox 26">
            <a:extLst>
              <a:ext uri="{FF2B5EF4-FFF2-40B4-BE49-F238E27FC236}">
                <a16:creationId xmlns:a16="http://schemas.microsoft.com/office/drawing/2014/main" id="{7458871C-D6F1-4AF2-9D49-C802DDF78AB8}"/>
              </a:ext>
            </a:extLst>
          </p:cNvPr>
          <p:cNvSpPr txBox="1"/>
          <p:nvPr/>
        </p:nvSpPr>
        <p:spPr>
          <a:xfrm>
            <a:off x="4378081" y="1570111"/>
            <a:ext cx="457200" cy="369332"/>
          </a:xfrm>
          <a:prstGeom prst="rect">
            <a:avLst/>
          </a:prstGeom>
          <a:noFill/>
        </p:spPr>
        <p:txBody>
          <a:bodyPr wrap="square" rtlCol="0">
            <a:spAutoFit/>
          </a:bodyPr>
          <a:lstStyle/>
          <a:p>
            <a:r>
              <a:rPr lang="en-US" sz="1800" dirty="0">
                <a:solidFill>
                  <a:srgbClr val="C00000"/>
                </a:solidFill>
              </a:rPr>
              <a:t>D</a:t>
            </a:r>
          </a:p>
        </p:txBody>
      </p:sp>
      <p:sp>
        <p:nvSpPr>
          <p:cNvPr id="29" name="TextBox 28">
            <a:extLst>
              <a:ext uri="{FF2B5EF4-FFF2-40B4-BE49-F238E27FC236}">
                <a16:creationId xmlns:a16="http://schemas.microsoft.com/office/drawing/2014/main" id="{0EEA8C08-372C-48D6-90D4-A65D3658D55C}"/>
              </a:ext>
            </a:extLst>
          </p:cNvPr>
          <p:cNvSpPr txBox="1"/>
          <p:nvPr/>
        </p:nvSpPr>
        <p:spPr>
          <a:xfrm>
            <a:off x="821482" y="825421"/>
            <a:ext cx="1993090" cy="338554"/>
          </a:xfrm>
          <a:prstGeom prst="rect">
            <a:avLst/>
          </a:prstGeom>
          <a:noFill/>
        </p:spPr>
        <p:txBody>
          <a:bodyPr wrap="square" rtlCol="0">
            <a:spAutoFit/>
          </a:bodyPr>
          <a:lstStyle/>
          <a:p>
            <a:r>
              <a:rPr lang="en-US" sz="1600" b="1" dirty="0"/>
              <a:t>TT = 10*FLO</a:t>
            </a:r>
          </a:p>
        </p:txBody>
      </p:sp>
      <p:sp>
        <p:nvSpPr>
          <p:cNvPr id="31" name="TextBox 30">
            <a:extLst>
              <a:ext uri="{FF2B5EF4-FFF2-40B4-BE49-F238E27FC236}">
                <a16:creationId xmlns:a16="http://schemas.microsoft.com/office/drawing/2014/main" id="{84B85AD9-23E4-4267-B604-C2ACCAAD3EE7}"/>
              </a:ext>
            </a:extLst>
          </p:cNvPr>
          <p:cNvSpPr txBox="1"/>
          <p:nvPr/>
        </p:nvSpPr>
        <p:spPr>
          <a:xfrm>
            <a:off x="511613" y="2376858"/>
            <a:ext cx="1594339" cy="338554"/>
          </a:xfrm>
          <a:prstGeom prst="rect">
            <a:avLst/>
          </a:prstGeom>
          <a:noFill/>
        </p:spPr>
        <p:txBody>
          <a:bodyPr wrap="square">
            <a:spAutoFit/>
          </a:bodyPr>
          <a:lstStyle/>
          <a:p>
            <a:r>
              <a:rPr lang="en-US" sz="1600" b="1" dirty="0"/>
              <a:t>TT = 50 + FLO</a:t>
            </a:r>
          </a:p>
        </p:txBody>
      </p:sp>
      <p:sp>
        <p:nvSpPr>
          <p:cNvPr id="33" name="TextBox 32">
            <a:extLst>
              <a:ext uri="{FF2B5EF4-FFF2-40B4-BE49-F238E27FC236}">
                <a16:creationId xmlns:a16="http://schemas.microsoft.com/office/drawing/2014/main" id="{3D3F7A24-3CCD-4AAB-A5AA-4B9378DFB623}"/>
              </a:ext>
            </a:extLst>
          </p:cNvPr>
          <p:cNvSpPr txBox="1"/>
          <p:nvPr/>
        </p:nvSpPr>
        <p:spPr>
          <a:xfrm>
            <a:off x="3486495" y="2343772"/>
            <a:ext cx="1385476" cy="338554"/>
          </a:xfrm>
          <a:prstGeom prst="rect">
            <a:avLst/>
          </a:prstGeom>
          <a:noFill/>
        </p:spPr>
        <p:txBody>
          <a:bodyPr wrap="square">
            <a:spAutoFit/>
          </a:bodyPr>
          <a:lstStyle/>
          <a:p>
            <a:r>
              <a:rPr lang="en-US" sz="1600" b="1" dirty="0"/>
              <a:t>TT = 10*FLO</a:t>
            </a:r>
          </a:p>
        </p:txBody>
      </p:sp>
      <p:sp>
        <p:nvSpPr>
          <p:cNvPr id="35" name="TextBox 34">
            <a:extLst>
              <a:ext uri="{FF2B5EF4-FFF2-40B4-BE49-F238E27FC236}">
                <a16:creationId xmlns:a16="http://schemas.microsoft.com/office/drawing/2014/main" id="{C8900DEB-E538-4686-B8BD-94DB6F5C390C}"/>
              </a:ext>
            </a:extLst>
          </p:cNvPr>
          <p:cNvSpPr txBox="1"/>
          <p:nvPr/>
        </p:nvSpPr>
        <p:spPr>
          <a:xfrm>
            <a:off x="2257022" y="1615952"/>
            <a:ext cx="1594339" cy="338554"/>
          </a:xfrm>
          <a:prstGeom prst="rect">
            <a:avLst/>
          </a:prstGeom>
          <a:noFill/>
        </p:spPr>
        <p:txBody>
          <a:bodyPr wrap="square">
            <a:spAutoFit/>
          </a:bodyPr>
          <a:lstStyle/>
          <a:p>
            <a:r>
              <a:rPr lang="en-US" sz="1600" b="1" dirty="0"/>
              <a:t>TT = 10 + FLO</a:t>
            </a:r>
          </a:p>
        </p:txBody>
      </p:sp>
      <p:sp>
        <p:nvSpPr>
          <p:cNvPr id="37" name="TextBox 36">
            <a:extLst>
              <a:ext uri="{FF2B5EF4-FFF2-40B4-BE49-F238E27FC236}">
                <a16:creationId xmlns:a16="http://schemas.microsoft.com/office/drawing/2014/main" id="{8AF3F651-92A4-4815-98AB-7BBF4DDFFACE}"/>
              </a:ext>
            </a:extLst>
          </p:cNvPr>
          <p:cNvSpPr txBox="1"/>
          <p:nvPr/>
        </p:nvSpPr>
        <p:spPr>
          <a:xfrm>
            <a:off x="3475641" y="828103"/>
            <a:ext cx="1726645" cy="338554"/>
          </a:xfrm>
          <a:prstGeom prst="rect">
            <a:avLst/>
          </a:prstGeom>
          <a:noFill/>
        </p:spPr>
        <p:txBody>
          <a:bodyPr wrap="square">
            <a:spAutoFit/>
          </a:bodyPr>
          <a:lstStyle/>
          <a:p>
            <a:r>
              <a:rPr lang="en-US" sz="1600" b="1" dirty="0"/>
              <a:t>TT = 50 + FLO</a:t>
            </a:r>
          </a:p>
        </p:txBody>
      </p:sp>
      <p:sp>
        <p:nvSpPr>
          <p:cNvPr id="38" name="Oval 37">
            <a:extLst>
              <a:ext uri="{FF2B5EF4-FFF2-40B4-BE49-F238E27FC236}">
                <a16:creationId xmlns:a16="http://schemas.microsoft.com/office/drawing/2014/main" id="{D9877B14-9023-42CD-A591-404E25C562C3}"/>
              </a:ext>
            </a:extLst>
          </p:cNvPr>
          <p:cNvSpPr/>
          <p:nvPr/>
        </p:nvSpPr>
        <p:spPr>
          <a:xfrm>
            <a:off x="4754733" y="3563617"/>
            <a:ext cx="561315" cy="570368"/>
          </a:xfrm>
          <a:prstGeom prst="ellipse">
            <a:avLst/>
          </a:prstGeom>
          <a:solidFill>
            <a:schemeClr val="tx1"/>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473F9937-E797-4EA9-B51D-0A6AA5118AC2}"/>
              </a:ext>
            </a:extLst>
          </p:cNvPr>
          <p:cNvSpPr/>
          <p:nvPr/>
        </p:nvSpPr>
        <p:spPr>
          <a:xfrm>
            <a:off x="8240317" y="3533977"/>
            <a:ext cx="561315" cy="570368"/>
          </a:xfrm>
          <a:prstGeom prst="ellipse">
            <a:avLst/>
          </a:prstGeom>
          <a:solidFill>
            <a:schemeClr val="tx1"/>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839DF24D-DB0E-4EF1-A45C-14E4EB86F2ED}"/>
              </a:ext>
            </a:extLst>
          </p:cNvPr>
          <p:cNvSpPr/>
          <p:nvPr/>
        </p:nvSpPr>
        <p:spPr>
          <a:xfrm>
            <a:off x="6461311" y="4338443"/>
            <a:ext cx="561315" cy="570368"/>
          </a:xfrm>
          <a:prstGeom prst="ellipse">
            <a:avLst/>
          </a:prstGeom>
          <a:solidFill>
            <a:schemeClr val="tx1"/>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66107462-715F-4DA8-81DC-032CDCBC7324}"/>
              </a:ext>
            </a:extLst>
          </p:cNvPr>
          <p:cNvSpPr/>
          <p:nvPr/>
        </p:nvSpPr>
        <p:spPr>
          <a:xfrm>
            <a:off x="6461311" y="2673728"/>
            <a:ext cx="561315" cy="570368"/>
          </a:xfrm>
          <a:prstGeom prst="ellipse">
            <a:avLst/>
          </a:prstGeom>
          <a:solidFill>
            <a:schemeClr val="tx1"/>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2" name="Straight Arrow Connector 41">
            <a:extLst>
              <a:ext uri="{FF2B5EF4-FFF2-40B4-BE49-F238E27FC236}">
                <a16:creationId xmlns:a16="http://schemas.microsoft.com/office/drawing/2014/main" id="{6F70B1A7-157B-4AFD-AA6F-52DD27DF858F}"/>
              </a:ext>
            </a:extLst>
          </p:cNvPr>
          <p:cNvCxnSpPr>
            <a:cxnSpLocks/>
            <a:stCxn id="38" idx="7"/>
          </p:cNvCxnSpPr>
          <p:nvPr/>
        </p:nvCxnSpPr>
        <p:spPr>
          <a:xfrm flipV="1">
            <a:off x="5233845" y="3100688"/>
            <a:ext cx="1227466" cy="546457"/>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7113809B-DAD4-4228-B9CE-5C923FD73DAC}"/>
              </a:ext>
            </a:extLst>
          </p:cNvPr>
          <p:cNvCxnSpPr>
            <a:cxnSpLocks/>
            <a:stCxn id="41" idx="4"/>
            <a:endCxn id="40" idx="0"/>
          </p:cNvCxnSpPr>
          <p:nvPr/>
        </p:nvCxnSpPr>
        <p:spPr>
          <a:xfrm>
            <a:off x="6741969" y="3244096"/>
            <a:ext cx="0" cy="1094347"/>
          </a:xfrm>
          <a:prstGeom prst="straightConnector1">
            <a:avLst/>
          </a:prstGeom>
          <a:ln w="3492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ED598247-24B9-4AE0-A95D-C03FE77C26BD}"/>
              </a:ext>
            </a:extLst>
          </p:cNvPr>
          <p:cNvCxnSpPr>
            <a:cxnSpLocks/>
            <a:endCxn id="40" idx="2"/>
          </p:cNvCxnSpPr>
          <p:nvPr/>
        </p:nvCxnSpPr>
        <p:spPr>
          <a:xfrm>
            <a:off x="5227842" y="4027344"/>
            <a:ext cx="1233469" cy="59628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3DB8C84C-3080-4E17-916B-4B3455E7B93F}"/>
              </a:ext>
            </a:extLst>
          </p:cNvPr>
          <p:cNvCxnSpPr>
            <a:cxnSpLocks/>
            <a:endCxn id="39" idx="1"/>
          </p:cNvCxnSpPr>
          <p:nvPr/>
        </p:nvCxnSpPr>
        <p:spPr>
          <a:xfrm>
            <a:off x="7022626" y="3037159"/>
            <a:ext cx="1299894" cy="58034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446F6081-7C8E-4EE5-BB2D-A6CDC1EB868A}"/>
              </a:ext>
            </a:extLst>
          </p:cNvPr>
          <p:cNvCxnSpPr>
            <a:cxnSpLocks/>
          </p:cNvCxnSpPr>
          <p:nvPr/>
        </p:nvCxnSpPr>
        <p:spPr>
          <a:xfrm flipV="1">
            <a:off x="6994318" y="3927587"/>
            <a:ext cx="1309669" cy="572000"/>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a:extLst>
              <a:ext uri="{FF2B5EF4-FFF2-40B4-BE49-F238E27FC236}">
                <a16:creationId xmlns:a16="http://schemas.microsoft.com/office/drawing/2014/main" id="{7AB7C1EB-2C95-43D0-BE24-81F7B62E369D}"/>
              </a:ext>
            </a:extLst>
          </p:cNvPr>
          <p:cNvCxnSpPr>
            <a:cxnSpLocks/>
          </p:cNvCxnSpPr>
          <p:nvPr/>
        </p:nvCxnSpPr>
        <p:spPr>
          <a:xfrm flipV="1">
            <a:off x="8777683" y="3842678"/>
            <a:ext cx="183658" cy="692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2B7CCE00-114D-4119-9020-CF66CD8D0D0C}"/>
              </a:ext>
            </a:extLst>
          </p:cNvPr>
          <p:cNvCxnSpPr>
            <a:cxnSpLocks/>
          </p:cNvCxnSpPr>
          <p:nvPr/>
        </p:nvCxnSpPr>
        <p:spPr>
          <a:xfrm>
            <a:off x="4306504" y="3849601"/>
            <a:ext cx="448229"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BEE2FC54-3CC4-4CF0-BAA6-859E5497F7F7}"/>
              </a:ext>
            </a:extLst>
          </p:cNvPr>
          <p:cNvSpPr txBox="1"/>
          <p:nvPr/>
        </p:nvSpPr>
        <p:spPr>
          <a:xfrm>
            <a:off x="4858848" y="3664135"/>
            <a:ext cx="457200" cy="369332"/>
          </a:xfrm>
          <a:prstGeom prst="rect">
            <a:avLst/>
          </a:prstGeom>
          <a:noFill/>
        </p:spPr>
        <p:txBody>
          <a:bodyPr wrap="square" rtlCol="0">
            <a:spAutoFit/>
          </a:bodyPr>
          <a:lstStyle/>
          <a:p>
            <a:r>
              <a:rPr lang="en-US" sz="1800" dirty="0">
                <a:solidFill>
                  <a:srgbClr val="C00000"/>
                </a:solidFill>
              </a:rPr>
              <a:t>A</a:t>
            </a:r>
          </a:p>
        </p:txBody>
      </p:sp>
      <p:sp>
        <p:nvSpPr>
          <p:cNvPr id="50" name="TextBox 49">
            <a:extLst>
              <a:ext uri="{FF2B5EF4-FFF2-40B4-BE49-F238E27FC236}">
                <a16:creationId xmlns:a16="http://schemas.microsoft.com/office/drawing/2014/main" id="{BAEB9732-3605-4BFE-BB1E-A1BA1748F9A1}"/>
              </a:ext>
            </a:extLst>
          </p:cNvPr>
          <p:cNvSpPr txBox="1"/>
          <p:nvPr/>
        </p:nvSpPr>
        <p:spPr>
          <a:xfrm>
            <a:off x="6562015" y="4431673"/>
            <a:ext cx="457200" cy="369332"/>
          </a:xfrm>
          <a:prstGeom prst="rect">
            <a:avLst/>
          </a:prstGeom>
          <a:noFill/>
        </p:spPr>
        <p:txBody>
          <a:bodyPr wrap="square" rtlCol="0">
            <a:spAutoFit/>
          </a:bodyPr>
          <a:lstStyle/>
          <a:p>
            <a:r>
              <a:rPr lang="en-US" sz="1800" dirty="0">
                <a:solidFill>
                  <a:srgbClr val="C00000"/>
                </a:solidFill>
              </a:rPr>
              <a:t>C</a:t>
            </a:r>
          </a:p>
        </p:txBody>
      </p:sp>
      <p:sp>
        <p:nvSpPr>
          <p:cNvPr id="51" name="TextBox 50">
            <a:extLst>
              <a:ext uri="{FF2B5EF4-FFF2-40B4-BE49-F238E27FC236}">
                <a16:creationId xmlns:a16="http://schemas.microsoft.com/office/drawing/2014/main" id="{DBA07564-AA56-4951-8465-14075B9E1072}"/>
              </a:ext>
            </a:extLst>
          </p:cNvPr>
          <p:cNvSpPr txBox="1"/>
          <p:nvPr/>
        </p:nvSpPr>
        <p:spPr>
          <a:xfrm>
            <a:off x="6565426" y="2781534"/>
            <a:ext cx="457200" cy="369332"/>
          </a:xfrm>
          <a:prstGeom prst="rect">
            <a:avLst/>
          </a:prstGeom>
          <a:noFill/>
        </p:spPr>
        <p:txBody>
          <a:bodyPr wrap="square" rtlCol="0">
            <a:spAutoFit/>
          </a:bodyPr>
          <a:lstStyle/>
          <a:p>
            <a:r>
              <a:rPr lang="en-US" sz="1800" dirty="0">
                <a:solidFill>
                  <a:srgbClr val="C00000"/>
                </a:solidFill>
              </a:rPr>
              <a:t>B</a:t>
            </a:r>
          </a:p>
        </p:txBody>
      </p:sp>
      <p:sp>
        <p:nvSpPr>
          <p:cNvPr id="52" name="TextBox 51">
            <a:extLst>
              <a:ext uri="{FF2B5EF4-FFF2-40B4-BE49-F238E27FC236}">
                <a16:creationId xmlns:a16="http://schemas.microsoft.com/office/drawing/2014/main" id="{EE2149C6-2A15-44F2-AD55-178067ADE88C}"/>
              </a:ext>
            </a:extLst>
          </p:cNvPr>
          <p:cNvSpPr txBox="1"/>
          <p:nvPr/>
        </p:nvSpPr>
        <p:spPr>
          <a:xfrm>
            <a:off x="8343104" y="3658012"/>
            <a:ext cx="457200" cy="369332"/>
          </a:xfrm>
          <a:prstGeom prst="rect">
            <a:avLst/>
          </a:prstGeom>
          <a:noFill/>
        </p:spPr>
        <p:txBody>
          <a:bodyPr wrap="square" rtlCol="0">
            <a:spAutoFit/>
          </a:bodyPr>
          <a:lstStyle/>
          <a:p>
            <a:r>
              <a:rPr lang="en-US" sz="1800" dirty="0">
                <a:solidFill>
                  <a:srgbClr val="C00000"/>
                </a:solidFill>
              </a:rPr>
              <a:t>D</a:t>
            </a:r>
          </a:p>
        </p:txBody>
      </p:sp>
      <p:sp>
        <p:nvSpPr>
          <p:cNvPr id="53" name="TextBox 52">
            <a:extLst>
              <a:ext uri="{FF2B5EF4-FFF2-40B4-BE49-F238E27FC236}">
                <a16:creationId xmlns:a16="http://schemas.microsoft.com/office/drawing/2014/main" id="{CF866CAD-E5E7-40C9-8011-84A581443D40}"/>
              </a:ext>
            </a:extLst>
          </p:cNvPr>
          <p:cNvSpPr txBox="1"/>
          <p:nvPr/>
        </p:nvSpPr>
        <p:spPr>
          <a:xfrm>
            <a:off x="5074952" y="3058786"/>
            <a:ext cx="1993090" cy="338554"/>
          </a:xfrm>
          <a:prstGeom prst="rect">
            <a:avLst/>
          </a:prstGeom>
          <a:noFill/>
        </p:spPr>
        <p:txBody>
          <a:bodyPr wrap="square" rtlCol="0">
            <a:spAutoFit/>
          </a:bodyPr>
          <a:lstStyle/>
          <a:p>
            <a:r>
              <a:rPr lang="en-US" sz="1600" b="1" dirty="0"/>
              <a:t> 3 @ 30</a:t>
            </a:r>
          </a:p>
        </p:txBody>
      </p:sp>
      <p:sp>
        <p:nvSpPr>
          <p:cNvPr id="54" name="TextBox 53">
            <a:extLst>
              <a:ext uri="{FF2B5EF4-FFF2-40B4-BE49-F238E27FC236}">
                <a16:creationId xmlns:a16="http://schemas.microsoft.com/office/drawing/2014/main" id="{653CE3E3-8715-4C7A-B75F-4D05BBA8C2D7}"/>
              </a:ext>
            </a:extLst>
          </p:cNvPr>
          <p:cNvSpPr txBox="1"/>
          <p:nvPr/>
        </p:nvSpPr>
        <p:spPr>
          <a:xfrm>
            <a:off x="5157317" y="4406520"/>
            <a:ext cx="992741" cy="338554"/>
          </a:xfrm>
          <a:prstGeom prst="rect">
            <a:avLst/>
          </a:prstGeom>
          <a:noFill/>
        </p:spPr>
        <p:txBody>
          <a:bodyPr wrap="square">
            <a:spAutoFit/>
          </a:bodyPr>
          <a:lstStyle/>
          <a:p>
            <a:r>
              <a:rPr lang="en-US" sz="1600" b="1" dirty="0"/>
              <a:t> 3 @ 53 </a:t>
            </a:r>
          </a:p>
        </p:txBody>
      </p:sp>
      <p:sp>
        <p:nvSpPr>
          <p:cNvPr id="55" name="TextBox 54">
            <a:extLst>
              <a:ext uri="{FF2B5EF4-FFF2-40B4-BE49-F238E27FC236}">
                <a16:creationId xmlns:a16="http://schemas.microsoft.com/office/drawing/2014/main" id="{70FF42C8-D7BF-434C-A1B0-F1221BBC218A}"/>
              </a:ext>
            </a:extLst>
          </p:cNvPr>
          <p:cNvSpPr txBox="1"/>
          <p:nvPr/>
        </p:nvSpPr>
        <p:spPr>
          <a:xfrm>
            <a:off x="7411119" y="4391788"/>
            <a:ext cx="1385476" cy="338554"/>
          </a:xfrm>
          <a:prstGeom prst="rect">
            <a:avLst/>
          </a:prstGeom>
          <a:noFill/>
        </p:spPr>
        <p:txBody>
          <a:bodyPr wrap="square">
            <a:spAutoFit/>
          </a:bodyPr>
          <a:lstStyle/>
          <a:p>
            <a:r>
              <a:rPr lang="en-US" sz="1600" b="1" dirty="0"/>
              <a:t> 3 @ 30  </a:t>
            </a:r>
          </a:p>
        </p:txBody>
      </p:sp>
      <p:sp>
        <p:nvSpPr>
          <p:cNvPr id="56" name="TextBox 55">
            <a:extLst>
              <a:ext uri="{FF2B5EF4-FFF2-40B4-BE49-F238E27FC236}">
                <a16:creationId xmlns:a16="http://schemas.microsoft.com/office/drawing/2014/main" id="{4C842CB0-118D-4495-8946-867B0B721CA8}"/>
              </a:ext>
            </a:extLst>
          </p:cNvPr>
          <p:cNvSpPr txBox="1"/>
          <p:nvPr/>
        </p:nvSpPr>
        <p:spPr>
          <a:xfrm>
            <a:off x="6666819" y="3658144"/>
            <a:ext cx="1594339" cy="338554"/>
          </a:xfrm>
          <a:prstGeom prst="rect">
            <a:avLst/>
          </a:prstGeom>
          <a:noFill/>
        </p:spPr>
        <p:txBody>
          <a:bodyPr wrap="square">
            <a:spAutoFit/>
          </a:bodyPr>
          <a:lstStyle/>
          <a:p>
            <a:r>
              <a:rPr lang="en-US" sz="1600" b="1" dirty="0"/>
              <a:t> 0 @  10</a:t>
            </a:r>
          </a:p>
        </p:txBody>
      </p:sp>
      <p:sp>
        <p:nvSpPr>
          <p:cNvPr id="57" name="TextBox 56">
            <a:extLst>
              <a:ext uri="{FF2B5EF4-FFF2-40B4-BE49-F238E27FC236}">
                <a16:creationId xmlns:a16="http://schemas.microsoft.com/office/drawing/2014/main" id="{654A4719-BF3C-4E05-81FC-A93DFF760286}"/>
              </a:ext>
            </a:extLst>
          </p:cNvPr>
          <p:cNvSpPr txBox="1"/>
          <p:nvPr/>
        </p:nvSpPr>
        <p:spPr>
          <a:xfrm>
            <a:off x="7486868" y="2972718"/>
            <a:ext cx="1726645" cy="338554"/>
          </a:xfrm>
          <a:prstGeom prst="rect">
            <a:avLst/>
          </a:prstGeom>
          <a:noFill/>
        </p:spPr>
        <p:txBody>
          <a:bodyPr wrap="square">
            <a:spAutoFit/>
          </a:bodyPr>
          <a:lstStyle/>
          <a:p>
            <a:r>
              <a:rPr lang="en-US" sz="1600" b="1" dirty="0"/>
              <a:t>3 @ 53</a:t>
            </a:r>
          </a:p>
        </p:txBody>
      </p:sp>
      <p:sp>
        <p:nvSpPr>
          <p:cNvPr id="58" name="TextBox 57">
            <a:extLst>
              <a:ext uri="{FF2B5EF4-FFF2-40B4-BE49-F238E27FC236}">
                <a16:creationId xmlns:a16="http://schemas.microsoft.com/office/drawing/2014/main" id="{86291EC2-20BC-4A82-980F-449884955FD9}"/>
              </a:ext>
            </a:extLst>
          </p:cNvPr>
          <p:cNvSpPr txBox="1"/>
          <p:nvPr/>
        </p:nvSpPr>
        <p:spPr>
          <a:xfrm>
            <a:off x="6666820" y="4926580"/>
            <a:ext cx="2511344" cy="338554"/>
          </a:xfrm>
          <a:prstGeom prst="rect">
            <a:avLst/>
          </a:prstGeom>
          <a:noFill/>
        </p:spPr>
        <p:txBody>
          <a:bodyPr wrap="square" rtlCol="0">
            <a:spAutoFit/>
          </a:bodyPr>
          <a:lstStyle/>
          <a:p>
            <a:r>
              <a:rPr lang="en-US" sz="1600" b="1" dirty="0">
                <a:solidFill>
                  <a:srgbClr val="FF0000"/>
                </a:solidFill>
              </a:rPr>
              <a:t>Total delay= 6*83 = 498</a:t>
            </a:r>
          </a:p>
        </p:txBody>
      </p:sp>
      <p:sp>
        <p:nvSpPr>
          <p:cNvPr id="59" name="Oval 58">
            <a:extLst>
              <a:ext uri="{FF2B5EF4-FFF2-40B4-BE49-F238E27FC236}">
                <a16:creationId xmlns:a16="http://schemas.microsoft.com/office/drawing/2014/main" id="{4F18EF9F-9C28-4698-8455-93AE16E20AE4}"/>
              </a:ext>
            </a:extLst>
          </p:cNvPr>
          <p:cNvSpPr/>
          <p:nvPr/>
        </p:nvSpPr>
        <p:spPr>
          <a:xfrm>
            <a:off x="501263" y="5281677"/>
            <a:ext cx="561315" cy="570368"/>
          </a:xfrm>
          <a:prstGeom prst="ellipse">
            <a:avLst/>
          </a:prstGeom>
          <a:solidFill>
            <a:schemeClr val="tx1"/>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a:extLst>
              <a:ext uri="{FF2B5EF4-FFF2-40B4-BE49-F238E27FC236}">
                <a16:creationId xmlns:a16="http://schemas.microsoft.com/office/drawing/2014/main" id="{D5B7F5C4-35B6-4095-9164-3E1ECF107083}"/>
              </a:ext>
            </a:extLst>
          </p:cNvPr>
          <p:cNvSpPr/>
          <p:nvPr/>
        </p:nvSpPr>
        <p:spPr>
          <a:xfrm>
            <a:off x="3986847" y="5252037"/>
            <a:ext cx="561315" cy="570368"/>
          </a:xfrm>
          <a:prstGeom prst="ellipse">
            <a:avLst/>
          </a:prstGeom>
          <a:solidFill>
            <a:schemeClr val="tx1"/>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a:extLst>
              <a:ext uri="{FF2B5EF4-FFF2-40B4-BE49-F238E27FC236}">
                <a16:creationId xmlns:a16="http://schemas.microsoft.com/office/drawing/2014/main" id="{205AD5D0-988A-4806-AAB1-F3BFFAFBF687}"/>
              </a:ext>
            </a:extLst>
          </p:cNvPr>
          <p:cNvSpPr/>
          <p:nvPr/>
        </p:nvSpPr>
        <p:spPr>
          <a:xfrm>
            <a:off x="2207841" y="6056503"/>
            <a:ext cx="561315" cy="570368"/>
          </a:xfrm>
          <a:prstGeom prst="ellipse">
            <a:avLst/>
          </a:prstGeom>
          <a:solidFill>
            <a:schemeClr val="tx1"/>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a:extLst>
              <a:ext uri="{FF2B5EF4-FFF2-40B4-BE49-F238E27FC236}">
                <a16:creationId xmlns:a16="http://schemas.microsoft.com/office/drawing/2014/main" id="{662B94DC-572A-42CB-9BA6-4EC51081A13A}"/>
              </a:ext>
            </a:extLst>
          </p:cNvPr>
          <p:cNvSpPr/>
          <p:nvPr/>
        </p:nvSpPr>
        <p:spPr>
          <a:xfrm>
            <a:off x="2207841" y="4391788"/>
            <a:ext cx="561315" cy="570368"/>
          </a:xfrm>
          <a:prstGeom prst="ellipse">
            <a:avLst/>
          </a:prstGeom>
          <a:solidFill>
            <a:schemeClr val="tx1"/>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3" name="Straight Arrow Connector 62">
            <a:extLst>
              <a:ext uri="{FF2B5EF4-FFF2-40B4-BE49-F238E27FC236}">
                <a16:creationId xmlns:a16="http://schemas.microsoft.com/office/drawing/2014/main" id="{7FCA1CD1-9913-4B97-98F8-D1C6CAA08A88}"/>
              </a:ext>
            </a:extLst>
          </p:cNvPr>
          <p:cNvCxnSpPr>
            <a:cxnSpLocks/>
            <a:stCxn id="59" idx="7"/>
          </p:cNvCxnSpPr>
          <p:nvPr/>
        </p:nvCxnSpPr>
        <p:spPr>
          <a:xfrm flipV="1">
            <a:off x="980375" y="4818748"/>
            <a:ext cx="1227466" cy="54645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FCEE6669-30A6-497F-880B-FBD4EB7A5D11}"/>
              </a:ext>
            </a:extLst>
          </p:cNvPr>
          <p:cNvCxnSpPr>
            <a:cxnSpLocks/>
            <a:stCxn id="62" idx="4"/>
            <a:endCxn id="61" idx="0"/>
          </p:cNvCxnSpPr>
          <p:nvPr/>
        </p:nvCxnSpPr>
        <p:spPr>
          <a:xfrm>
            <a:off x="2488499" y="4962156"/>
            <a:ext cx="0" cy="109434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5106B0CD-5352-4592-A17F-12BDB38C0B1B}"/>
              </a:ext>
            </a:extLst>
          </p:cNvPr>
          <p:cNvCxnSpPr>
            <a:cxnSpLocks/>
            <a:endCxn id="61" idx="2"/>
          </p:cNvCxnSpPr>
          <p:nvPr/>
        </p:nvCxnSpPr>
        <p:spPr>
          <a:xfrm>
            <a:off x="974372" y="5745404"/>
            <a:ext cx="1233469" cy="59628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8B76D5E6-54BB-431C-9AC6-ED6ED156C3AE}"/>
              </a:ext>
            </a:extLst>
          </p:cNvPr>
          <p:cNvCxnSpPr>
            <a:cxnSpLocks/>
            <a:endCxn id="60" idx="1"/>
          </p:cNvCxnSpPr>
          <p:nvPr/>
        </p:nvCxnSpPr>
        <p:spPr>
          <a:xfrm>
            <a:off x="2769156" y="4755219"/>
            <a:ext cx="1299894" cy="58034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35C3E881-F301-4BBC-AC9A-1E7942E710BC}"/>
              </a:ext>
            </a:extLst>
          </p:cNvPr>
          <p:cNvCxnSpPr>
            <a:cxnSpLocks/>
          </p:cNvCxnSpPr>
          <p:nvPr/>
        </p:nvCxnSpPr>
        <p:spPr>
          <a:xfrm flipV="1">
            <a:off x="2740848" y="5645647"/>
            <a:ext cx="1309669" cy="57200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BC92D4E8-AFE5-443A-A653-7E4F4A189B4E}"/>
              </a:ext>
            </a:extLst>
          </p:cNvPr>
          <p:cNvCxnSpPr>
            <a:cxnSpLocks/>
          </p:cNvCxnSpPr>
          <p:nvPr/>
        </p:nvCxnSpPr>
        <p:spPr>
          <a:xfrm>
            <a:off x="4530618" y="5537221"/>
            <a:ext cx="516047"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6639EAB5-A67B-4435-8468-7DB1814CCAB1}"/>
              </a:ext>
            </a:extLst>
          </p:cNvPr>
          <p:cNvCxnSpPr>
            <a:cxnSpLocks/>
          </p:cNvCxnSpPr>
          <p:nvPr/>
        </p:nvCxnSpPr>
        <p:spPr>
          <a:xfrm>
            <a:off x="53034" y="5567661"/>
            <a:ext cx="448229"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70" name="TextBox 69">
            <a:extLst>
              <a:ext uri="{FF2B5EF4-FFF2-40B4-BE49-F238E27FC236}">
                <a16:creationId xmlns:a16="http://schemas.microsoft.com/office/drawing/2014/main" id="{D02D7C45-1321-4588-9132-89ABC967FEE8}"/>
              </a:ext>
            </a:extLst>
          </p:cNvPr>
          <p:cNvSpPr txBox="1"/>
          <p:nvPr/>
        </p:nvSpPr>
        <p:spPr>
          <a:xfrm>
            <a:off x="605378" y="5382195"/>
            <a:ext cx="457200" cy="369332"/>
          </a:xfrm>
          <a:prstGeom prst="rect">
            <a:avLst/>
          </a:prstGeom>
          <a:noFill/>
        </p:spPr>
        <p:txBody>
          <a:bodyPr wrap="square" rtlCol="0">
            <a:spAutoFit/>
          </a:bodyPr>
          <a:lstStyle/>
          <a:p>
            <a:r>
              <a:rPr lang="en-US" sz="1800" dirty="0">
                <a:solidFill>
                  <a:srgbClr val="C00000"/>
                </a:solidFill>
              </a:rPr>
              <a:t>A</a:t>
            </a:r>
          </a:p>
        </p:txBody>
      </p:sp>
      <p:sp>
        <p:nvSpPr>
          <p:cNvPr id="71" name="TextBox 70">
            <a:extLst>
              <a:ext uri="{FF2B5EF4-FFF2-40B4-BE49-F238E27FC236}">
                <a16:creationId xmlns:a16="http://schemas.microsoft.com/office/drawing/2014/main" id="{ABA00F28-A865-4D88-B2BB-50E55FF8976B}"/>
              </a:ext>
            </a:extLst>
          </p:cNvPr>
          <p:cNvSpPr txBox="1"/>
          <p:nvPr/>
        </p:nvSpPr>
        <p:spPr>
          <a:xfrm>
            <a:off x="2308545" y="6149733"/>
            <a:ext cx="457200" cy="369332"/>
          </a:xfrm>
          <a:prstGeom prst="rect">
            <a:avLst/>
          </a:prstGeom>
          <a:noFill/>
        </p:spPr>
        <p:txBody>
          <a:bodyPr wrap="square" rtlCol="0">
            <a:spAutoFit/>
          </a:bodyPr>
          <a:lstStyle/>
          <a:p>
            <a:r>
              <a:rPr lang="en-US" sz="1800" dirty="0">
                <a:solidFill>
                  <a:srgbClr val="C00000"/>
                </a:solidFill>
              </a:rPr>
              <a:t>C</a:t>
            </a:r>
          </a:p>
        </p:txBody>
      </p:sp>
      <p:sp>
        <p:nvSpPr>
          <p:cNvPr id="72" name="TextBox 71">
            <a:extLst>
              <a:ext uri="{FF2B5EF4-FFF2-40B4-BE49-F238E27FC236}">
                <a16:creationId xmlns:a16="http://schemas.microsoft.com/office/drawing/2014/main" id="{B2146100-4F29-43BF-8AAB-87DD8664C156}"/>
              </a:ext>
            </a:extLst>
          </p:cNvPr>
          <p:cNvSpPr txBox="1"/>
          <p:nvPr/>
        </p:nvSpPr>
        <p:spPr>
          <a:xfrm>
            <a:off x="2311956" y="4499594"/>
            <a:ext cx="457200" cy="369332"/>
          </a:xfrm>
          <a:prstGeom prst="rect">
            <a:avLst/>
          </a:prstGeom>
          <a:noFill/>
        </p:spPr>
        <p:txBody>
          <a:bodyPr wrap="square" rtlCol="0">
            <a:spAutoFit/>
          </a:bodyPr>
          <a:lstStyle/>
          <a:p>
            <a:r>
              <a:rPr lang="en-US" sz="1800" dirty="0">
                <a:solidFill>
                  <a:srgbClr val="C00000"/>
                </a:solidFill>
              </a:rPr>
              <a:t>B</a:t>
            </a:r>
          </a:p>
        </p:txBody>
      </p:sp>
      <p:sp>
        <p:nvSpPr>
          <p:cNvPr id="73" name="TextBox 72">
            <a:extLst>
              <a:ext uri="{FF2B5EF4-FFF2-40B4-BE49-F238E27FC236}">
                <a16:creationId xmlns:a16="http://schemas.microsoft.com/office/drawing/2014/main" id="{00D3B213-1E00-4DF7-AD96-C41724032FE4}"/>
              </a:ext>
            </a:extLst>
          </p:cNvPr>
          <p:cNvSpPr txBox="1"/>
          <p:nvPr/>
        </p:nvSpPr>
        <p:spPr>
          <a:xfrm>
            <a:off x="4089634" y="5376072"/>
            <a:ext cx="457200" cy="369332"/>
          </a:xfrm>
          <a:prstGeom prst="rect">
            <a:avLst/>
          </a:prstGeom>
          <a:noFill/>
        </p:spPr>
        <p:txBody>
          <a:bodyPr wrap="square" rtlCol="0">
            <a:spAutoFit/>
          </a:bodyPr>
          <a:lstStyle/>
          <a:p>
            <a:r>
              <a:rPr lang="en-US" sz="1800" dirty="0">
                <a:solidFill>
                  <a:srgbClr val="C00000"/>
                </a:solidFill>
              </a:rPr>
              <a:t>D</a:t>
            </a:r>
          </a:p>
        </p:txBody>
      </p:sp>
      <p:sp>
        <p:nvSpPr>
          <p:cNvPr id="74" name="TextBox 73">
            <a:extLst>
              <a:ext uri="{FF2B5EF4-FFF2-40B4-BE49-F238E27FC236}">
                <a16:creationId xmlns:a16="http://schemas.microsoft.com/office/drawing/2014/main" id="{CAB4F25C-4AD3-4937-BA5F-0FB4089E8588}"/>
              </a:ext>
            </a:extLst>
          </p:cNvPr>
          <p:cNvSpPr txBox="1"/>
          <p:nvPr/>
        </p:nvSpPr>
        <p:spPr>
          <a:xfrm>
            <a:off x="821482" y="4776846"/>
            <a:ext cx="1993090" cy="338554"/>
          </a:xfrm>
          <a:prstGeom prst="rect">
            <a:avLst/>
          </a:prstGeom>
          <a:noFill/>
        </p:spPr>
        <p:txBody>
          <a:bodyPr wrap="square" rtlCol="0">
            <a:spAutoFit/>
          </a:bodyPr>
          <a:lstStyle/>
          <a:p>
            <a:r>
              <a:rPr lang="en-US" sz="1600" b="1" dirty="0"/>
              <a:t> 4 @ 40</a:t>
            </a:r>
          </a:p>
        </p:txBody>
      </p:sp>
      <p:sp>
        <p:nvSpPr>
          <p:cNvPr id="75" name="TextBox 74">
            <a:extLst>
              <a:ext uri="{FF2B5EF4-FFF2-40B4-BE49-F238E27FC236}">
                <a16:creationId xmlns:a16="http://schemas.microsoft.com/office/drawing/2014/main" id="{3CE84B79-136F-47C7-80C1-D6C088EF7B53}"/>
              </a:ext>
            </a:extLst>
          </p:cNvPr>
          <p:cNvSpPr txBox="1"/>
          <p:nvPr/>
        </p:nvSpPr>
        <p:spPr>
          <a:xfrm>
            <a:off x="903847" y="6124580"/>
            <a:ext cx="992741" cy="338554"/>
          </a:xfrm>
          <a:prstGeom prst="rect">
            <a:avLst/>
          </a:prstGeom>
          <a:noFill/>
        </p:spPr>
        <p:txBody>
          <a:bodyPr wrap="square">
            <a:spAutoFit/>
          </a:bodyPr>
          <a:lstStyle/>
          <a:p>
            <a:r>
              <a:rPr lang="en-US" sz="1600" dirty="0"/>
              <a:t> </a:t>
            </a:r>
            <a:r>
              <a:rPr lang="en-US" sz="1600" b="1" dirty="0"/>
              <a:t>2 @ 52 </a:t>
            </a:r>
          </a:p>
        </p:txBody>
      </p:sp>
      <p:sp>
        <p:nvSpPr>
          <p:cNvPr id="76" name="TextBox 75">
            <a:extLst>
              <a:ext uri="{FF2B5EF4-FFF2-40B4-BE49-F238E27FC236}">
                <a16:creationId xmlns:a16="http://schemas.microsoft.com/office/drawing/2014/main" id="{93CED7A4-1073-44DD-9674-8A1CD6E02CB7}"/>
              </a:ext>
            </a:extLst>
          </p:cNvPr>
          <p:cNvSpPr txBox="1"/>
          <p:nvPr/>
        </p:nvSpPr>
        <p:spPr>
          <a:xfrm>
            <a:off x="3117590" y="5955303"/>
            <a:ext cx="1385476" cy="338554"/>
          </a:xfrm>
          <a:prstGeom prst="rect">
            <a:avLst/>
          </a:prstGeom>
          <a:noFill/>
        </p:spPr>
        <p:txBody>
          <a:bodyPr wrap="square">
            <a:spAutoFit/>
          </a:bodyPr>
          <a:lstStyle/>
          <a:p>
            <a:r>
              <a:rPr lang="en-US" sz="1600" b="1" dirty="0"/>
              <a:t> 4 @ 40  </a:t>
            </a:r>
          </a:p>
        </p:txBody>
      </p:sp>
      <p:sp>
        <p:nvSpPr>
          <p:cNvPr id="77" name="TextBox 76">
            <a:extLst>
              <a:ext uri="{FF2B5EF4-FFF2-40B4-BE49-F238E27FC236}">
                <a16:creationId xmlns:a16="http://schemas.microsoft.com/office/drawing/2014/main" id="{58BF0EC2-38BD-487F-BB6F-5D3871764F5D}"/>
              </a:ext>
            </a:extLst>
          </p:cNvPr>
          <p:cNvSpPr txBox="1"/>
          <p:nvPr/>
        </p:nvSpPr>
        <p:spPr>
          <a:xfrm>
            <a:off x="2413349" y="5376204"/>
            <a:ext cx="1594339" cy="338554"/>
          </a:xfrm>
          <a:prstGeom prst="rect">
            <a:avLst/>
          </a:prstGeom>
          <a:noFill/>
        </p:spPr>
        <p:txBody>
          <a:bodyPr wrap="square">
            <a:spAutoFit/>
          </a:bodyPr>
          <a:lstStyle/>
          <a:p>
            <a:r>
              <a:rPr lang="en-US" sz="1600" b="1" dirty="0"/>
              <a:t> 2 @  12</a:t>
            </a:r>
          </a:p>
        </p:txBody>
      </p:sp>
      <p:sp>
        <p:nvSpPr>
          <p:cNvPr id="78" name="TextBox 77">
            <a:extLst>
              <a:ext uri="{FF2B5EF4-FFF2-40B4-BE49-F238E27FC236}">
                <a16:creationId xmlns:a16="http://schemas.microsoft.com/office/drawing/2014/main" id="{80C53469-B4B1-4F37-BB35-A4F4ED420914}"/>
              </a:ext>
            </a:extLst>
          </p:cNvPr>
          <p:cNvSpPr txBox="1"/>
          <p:nvPr/>
        </p:nvSpPr>
        <p:spPr>
          <a:xfrm>
            <a:off x="3234419" y="4683371"/>
            <a:ext cx="1726645" cy="338554"/>
          </a:xfrm>
          <a:prstGeom prst="rect">
            <a:avLst/>
          </a:prstGeom>
          <a:noFill/>
        </p:spPr>
        <p:txBody>
          <a:bodyPr wrap="square">
            <a:spAutoFit/>
          </a:bodyPr>
          <a:lstStyle/>
          <a:p>
            <a:r>
              <a:rPr lang="en-US" sz="1600" b="1" dirty="0"/>
              <a:t>2 @ 52</a:t>
            </a:r>
          </a:p>
        </p:txBody>
      </p:sp>
      <p:sp>
        <p:nvSpPr>
          <p:cNvPr id="79" name="TextBox 78">
            <a:extLst>
              <a:ext uri="{FF2B5EF4-FFF2-40B4-BE49-F238E27FC236}">
                <a16:creationId xmlns:a16="http://schemas.microsoft.com/office/drawing/2014/main" id="{DA2600D4-3887-489A-8E0A-64A2CAAA25B8}"/>
              </a:ext>
            </a:extLst>
          </p:cNvPr>
          <p:cNvSpPr txBox="1"/>
          <p:nvPr/>
        </p:nvSpPr>
        <p:spPr>
          <a:xfrm>
            <a:off x="3354308" y="6496670"/>
            <a:ext cx="2436891" cy="338554"/>
          </a:xfrm>
          <a:prstGeom prst="rect">
            <a:avLst/>
          </a:prstGeom>
          <a:noFill/>
        </p:spPr>
        <p:txBody>
          <a:bodyPr wrap="square" rtlCol="0">
            <a:spAutoFit/>
          </a:bodyPr>
          <a:lstStyle/>
          <a:p>
            <a:r>
              <a:rPr lang="en-US" sz="1600" b="1" dirty="0">
                <a:solidFill>
                  <a:srgbClr val="FF0000"/>
                </a:solidFill>
              </a:rPr>
              <a:t>Total delay= 6*92 = 552</a:t>
            </a:r>
          </a:p>
        </p:txBody>
      </p:sp>
      <p:sp>
        <p:nvSpPr>
          <p:cNvPr id="80" name="TextBox 79">
            <a:extLst>
              <a:ext uri="{FF2B5EF4-FFF2-40B4-BE49-F238E27FC236}">
                <a16:creationId xmlns:a16="http://schemas.microsoft.com/office/drawing/2014/main" id="{7A4DF5F4-F47C-498A-A8C3-A47F0A74DE59}"/>
              </a:ext>
            </a:extLst>
          </p:cNvPr>
          <p:cNvSpPr txBox="1"/>
          <p:nvPr/>
        </p:nvSpPr>
        <p:spPr>
          <a:xfrm>
            <a:off x="6214396" y="2168897"/>
            <a:ext cx="2902526" cy="338554"/>
          </a:xfrm>
          <a:prstGeom prst="rect">
            <a:avLst/>
          </a:prstGeom>
          <a:noFill/>
        </p:spPr>
        <p:txBody>
          <a:bodyPr wrap="square" rtlCol="0">
            <a:spAutoFit/>
          </a:bodyPr>
          <a:lstStyle/>
          <a:p>
            <a:r>
              <a:rPr lang="en-US" sz="1600" b="1" u="sng" dirty="0"/>
              <a:t>Pareto Optimum(not stable)</a:t>
            </a:r>
          </a:p>
        </p:txBody>
      </p:sp>
      <p:sp>
        <p:nvSpPr>
          <p:cNvPr id="82" name="TextBox 81">
            <a:extLst>
              <a:ext uri="{FF2B5EF4-FFF2-40B4-BE49-F238E27FC236}">
                <a16:creationId xmlns:a16="http://schemas.microsoft.com/office/drawing/2014/main" id="{1CF3E37C-2F35-47B4-92F0-59CB17FD0CFB}"/>
              </a:ext>
            </a:extLst>
          </p:cNvPr>
          <p:cNvSpPr txBox="1"/>
          <p:nvPr/>
        </p:nvSpPr>
        <p:spPr>
          <a:xfrm>
            <a:off x="65759" y="4074920"/>
            <a:ext cx="3543711" cy="338554"/>
          </a:xfrm>
          <a:prstGeom prst="rect">
            <a:avLst/>
          </a:prstGeom>
          <a:noFill/>
        </p:spPr>
        <p:txBody>
          <a:bodyPr wrap="square">
            <a:spAutoFit/>
          </a:bodyPr>
          <a:lstStyle/>
          <a:p>
            <a:r>
              <a:rPr lang="en-US" sz="1600" b="1" u="sng" dirty="0"/>
              <a:t>User Optimum(stable, not Pareto)</a:t>
            </a:r>
          </a:p>
        </p:txBody>
      </p:sp>
      <p:sp>
        <p:nvSpPr>
          <p:cNvPr id="84" name="TextBox 83">
            <a:extLst>
              <a:ext uri="{FF2B5EF4-FFF2-40B4-BE49-F238E27FC236}">
                <a16:creationId xmlns:a16="http://schemas.microsoft.com/office/drawing/2014/main" id="{AA50A407-18C1-40D4-A5C8-7DD284827E8E}"/>
              </a:ext>
            </a:extLst>
          </p:cNvPr>
          <p:cNvSpPr txBox="1"/>
          <p:nvPr/>
        </p:nvSpPr>
        <p:spPr>
          <a:xfrm>
            <a:off x="323833" y="1363422"/>
            <a:ext cx="404133" cy="338554"/>
          </a:xfrm>
          <a:prstGeom prst="rect">
            <a:avLst/>
          </a:prstGeom>
          <a:noFill/>
        </p:spPr>
        <p:txBody>
          <a:bodyPr wrap="square" rtlCol="0">
            <a:spAutoFit/>
          </a:bodyPr>
          <a:lstStyle/>
          <a:p>
            <a:r>
              <a:rPr lang="en-US" sz="1600" b="1" dirty="0"/>
              <a:t>6</a:t>
            </a:r>
          </a:p>
        </p:txBody>
      </p:sp>
      <p:sp>
        <p:nvSpPr>
          <p:cNvPr id="85" name="TextBox 84">
            <a:extLst>
              <a:ext uri="{FF2B5EF4-FFF2-40B4-BE49-F238E27FC236}">
                <a16:creationId xmlns:a16="http://schemas.microsoft.com/office/drawing/2014/main" id="{44CDB7CD-4999-4699-9136-069D4C0EF02A}"/>
              </a:ext>
            </a:extLst>
          </p:cNvPr>
          <p:cNvSpPr txBox="1"/>
          <p:nvPr/>
        </p:nvSpPr>
        <p:spPr>
          <a:xfrm>
            <a:off x="4911915" y="1400834"/>
            <a:ext cx="404133" cy="338554"/>
          </a:xfrm>
          <a:prstGeom prst="rect">
            <a:avLst/>
          </a:prstGeom>
          <a:noFill/>
        </p:spPr>
        <p:txBody>
          <a:bodyPr wrap="square" rtlCol="0">
            <a:spAutoFit/>
          </a:bodyPr>
          <a:lstStyle/>
          <a:p>
            <a:r>
              <a:rPr lang="en-US" sz="1600" b="1" dirty="0"/>
              <a:t>6</a:t>
            </a:r>
          </a:p>
        </p:txBody>
      </p:sp>
      <p:sp>
        <p:nvSpPr>
          <p:cNvPr id="86" name="TextBox 85">
            <a:extLst>
              <a:ext uri="{FF2B5EF4-FFF2-40B4-BE49-F238E27FC236}">
                <a16:creationId xmlns:a16="http://schemas.microsoft.com/office/drawing/2014/main" id="{589A63BD-29AF-4D9D-A434-2B29C9BC8A1F}"/>
              </a:ext>
            </a:extLst>
          </p:cNvPr>
          <p:cNvSpPr txBox="1"/>
          <p:nvPr/>
        </p:nvSpPr>
        <p:spPr>
          <a:xfrm>
            <a:off x="5844576" y="154298"/>
            <a:ext cx="2811283" cy="707886"/>
          </a:xfrm>
          <a:prstGeom prst="rect">
            <a:avLst/>
          </a:prstGeom>
          <a:noFill/>
        </p:spPr>
        <p:txBody>
          <a:bodyPr wrap="square" rtlCol="0">
            <a:spAutoFit/>
          </a:bodyPr>
          <a:lstStyle/>
          <a:p>
            <a:r>
              <a:rPr lang="en-US" sz="2000" b="1" dirty="0"/>
              <a:t>Travel time (TT) on a Congested Network</a:t>
            </a:r>
          </a:p>
        </p:txBody>
      </p:sp>
      <p:sp>
        <p:nvSpPr>
          <p:cNvPr id="7" name="TextBox 6">
            <a:extLst>
              <a:ext uri="{FF2B5EF4-FFF2-40B4-BE49-F238E27FC236}">
                <a16:creationId xmlns:a16="http://schemas.microsoft.com/office/drawing/2014/main" id="{924D1E7B-19F2-4853-96E8-E7E7DBA3B91C}"/>
              </a:ext>
            </a:extLst>
          </p:cNvPr>
          <p:cNvSpPr txBox="1"/>
          <p:nvPr/>
        </p:nvSpPr>
        <p:spPr>
          <a:xfrm>
            <a:off x="411696" y="2905014"/>
            <a:ext cx="4065435" cy="369332"/>
          </a:xfrm>
          <a:prstGeom prst="rect">
            <a:avLst/>
          </a:prstGeom>
          <a:noFill/>
        </p:spPr>
        <p:txBody>
          <a:bodyPr wrap="square" rtlCol="0">
            <a:spAutoFit/>
          </a:bodyPr>
          <a:lstStyle/>
          <a:p>
            <a:r>
              <a:rPr lang="en-US" sz="1800" dirty="0"/>
              <a:t>6(000) people want to get from A to D.</a:t>
            </a:r>
          </a:p>
        </p:txBody>
      </p:sp>
      <p:sp>
        <p:nvSpPr>
          <p:cNvPr id="9" name="TextBox 8">
            <a:extLst>
              <a:ext uri="{FF2B5EF4-FFF2-40B4-BE49-F238E27FC236}">
                <a16:creationId xmlns:a16="http://schemas.microsoft.com/office/drawing/2014/main" id="{95D39E76-A6F7-49D4-A3CF-CEA9F4691396}"/>
              </a:ext>
            </a:extLst>
          </p:cNvPr>
          <p:cNvSpPr txBox="1"/>
          <p:nvPr/>
        </p:nvSpPr>
        <p:spPr>
          <a:xfrm>
            <a:off x="6804002" y="6235060"/>
            <a:ext cx="2312920" cy="523220"/>
          </a:xfrm>
          <a:prstGeom prst="rect">
            <a:avLst/>
          </a:prstGeom>
          <a:noFill/>
        </p:spPr>
        <p:txBody>
          <a:bodyPr wrap="square" rtlCol="0">
            <a:spAutoFit/>
          </a:bodyPr>
          <a:lstStyle/>
          <a:p>
            <a:r>
              <a:rPr lang="en-US" sz="1400" dirty="0"/>
              <a:t>This is an example of the </a:t>
            </a:r>
            <a:r>
              <a:rPr lang="en-US" sz="1400" dirty="0" err="1"/>
              <a:t>Braess</a:t>
            </a:r>
            <a:r>
              <a:rPr lang="en-US" sz="1400" dirty="0"/>
              <a:t> Paradox.</a:t>
            </a:r>
          </a:p>
        </p:txBody>
      </p:sp>
    </p:spTree>
    <p:extLst>
      <p:ext uri="{BB962C8B-B14F-4D97-AF65-F5344CB8AC3E}">
        <p14:creationId xmlns:p14="http://schemas.microsoft.com/office/powerpoint/2010/main" val="40141504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9477560-A619-43D8-B27A-2FAAF90A1D04}"/>
              </a:ext>
            </a:extLst>
          </p:cNvPr>
          <p:cNvSpPr>
            <a:spLocks noGrp="1"/>
          </p:cNvSpPr>
          <p:nvPr>
            <p:ph type="sldNum" sz="quarter" idx="12"/>
          </p:nvPr>
        </p:nvSpPr>
        <p:spPr/>
        <p:txBody>
          <a:bodyPr rtlCol="0"/>
          <a:lstStyle/>
          <a:p>
            <a:pPr>
              <a:defRPr/>
            </a:pPr>
            <a:fld id="{FDA13382-528E-47E5-830C-40FA325959DE}" type="slidenum">
              <a:rPr lang="en-GB" altLang="en-US">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rPr>
              <a:pPr>
                <a:defRPr/>
              </a:pPr>
              <a:t>22</a:t>
            </a:fld>
            <a:endParaRPr lang="en-GB" altLang="en-US">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endParaRPr>
          </a:p>
        </p:txBody>
      </p:sp>
      <p:sp>
        <p:nvSpPr>
          <p:cNvPr id="35843" name="TextBox 2">
            <a:extLst>
              <a:ext uri="{FF2B5EF4-FFF2-40B4-BE49-F238E27FC236}">
                <a16:creationId xmlns:a16="http://schemas.microsoft.com/office/drawing/2014/main" id="{F84F9271-F064-4118-8F46-7F4EE3FC8A37}"/>
              </a:ext>
            </a:extLst>
          </p:cNvPr>
          <p:cNvSpPr txBox="1">
            <a:spLocks noChangeArrowheads="1"/>
          </p:cNvSpPr>
          <p:nvPr/>
        </p:nvSpPr>
        <p:spPr bwMode="auto">
          <a:xfrm>
            <a:off x="0" y="166568"/>
            <a:ext cx="9143999" cy="7402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000">
                <a:solidFill>
                  <a:schemeClr val="tx1"/>
                </a:solidFill>
                <a:latin typeface="Arial" panose="020B0604020202020204" pitchFamily="34" charset="0"/>
              </a:defRPr>
            </a:lvl1pPr>
            <a:lvl2pPr marL="742950" indent="-285750">
              <a:defRPr sz="1000">
                <a:solidFill>
                  <a:schemeClr val="tx1"/>
                </a:solidFill>
                <a:latin typeface="Arial" panose="020B0604020202020204" pitchFamily="34" charset="0"/>
              </a:defRPr>
            </a:lvl2pPr>
            <a:lvl3pPr marL="1143000" indent="-228600">
              <a:defRPr sz="1000">
                <a:solidFill>
                  <a:schemeClr val="tx1"/>
                </a:solidFill>
                <a:latin typeface="Arial" panose="020B0604020202020204" pitchFamily="34" charset="0"/>
              </a:defRPr>
            </a:lvl3pPr>
            <a:lvl4pPr marL="1600200" indent="-228600">
              <a:defRPr sz="1000">
                <a:solidFill>
                  <a:schemeClr val="tx1"/>
                </a:solidFill>
                <a:latin typeface="Arial" panose="020B0604020202020204" pitchFamily="34" charset="0"/>
              </a:defRPr>
            </a:lvl4pPr>
            <a:lvl5pPr marL="2057400" indent="-228600">
              <a:defRPr sz="1000">
                <a:solidFill>
                  <a:schemeClr val="tx1"/>
                </a:solidFill>
                <a:latin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defRPr>
            </a:lvl9pPr>
          </a:lstStyle>
          <a:p>
            <a:r>
              <a:rPr lang="en-US" sz="2000" b="1" dirty="0">
                <a:latin typeface="Helvetica" panose="020B0604020202020204" pitchFamily="34" charset="0"/>
                <a:cs typeface="Helvetica" panose="020B0604020202020204" pitchFamily="34" charset="0"/>
              </a:rPr>
              <a:t>     Stability/Equilibrium Conditions Usually not Hard to Write.</a:t>
            </a:r>
          </a:p>
          <a:p>
            <a:r>
              <a:rPr lang="en-US" sz="2000" b="1" dirty="0">
                <a:latin typeface="Helvetica" panose="020B0604020202020204" pitchFamily="34" charset="0"/>
                <a:cs typeface="Helvetica" panose="020B0604020202020204" pitchFamily="34" charset="0"/>
              </a:rPr>
              <a:t>        Job Clearing Market/Stable Marriage Problem:</a:t>
            </a:r>
            <a:endParaRPr lang="en-US" sz="900" b="1" dirty="0">
              <a:latin typeface="Helvetica" panose="020B0604020202020204" pitchFamily="34" charset="0"/>
              <a:cs typeface="Helvetica" panose="020B0604020202020204" pitchFamily="34" charset="0"/>
            </a:endParaRPr>
          </a:p>
          <a:p>
            <a:endParaRPr lang="en-US" sz="900" b="1" dirty="0">
              <a:latin typeface="Helvetica" panose="020B0604020202020204" pitchFamily="34" charset="0"/>
              <a:cs typeface="Helvetica" panose="020B0604020202020204" pitchFamily="34" charset="0"/>
            </a:endParaRPr>
          </a:p>
          <a:p>
            <a:r>
              <a:rPr lang="en-US" sz="1600" b="1" dirty="0">
                <a:solidFill>
                  <a:schemeClr val="accent1">
                    <a:lumMod val="75000"/>
                  </a:schemeClr>
                </a:solidFill>
                <a:latin typeface="Helvetica" panose="020B0604020202020204" pitchFamily="34" charset="0"/>
                <a:cs typeface="Helvetica" panose="020B0604020202020204" pitchFamily="34" charset="0"/>
              </a:rPr>
              <a:t>      </a:t>
            </a:r>
            <a:r>
              <a:rPr lang="en-US" sz="1800" b="1" dirty="0">
                <a:solidFill>
                  <a:srgbClr val="00B050"/>
                </a:solidFill>
                <a:latin typeface="Helvetica" panose="020B0604020202020204" pitchFamily="34" charset="0"/>
                <a:cs typeface="Helvetica" panose="020B0604020202020204" pitchFamily="34" charset="0"/>
              </a:rPr>
              <a:t>MPREF( </a:t>
            </a:r>
            <a:r>
              <a:rPr lang="en-US" sz="1800" b="1" dirty="0" err="1">
                <a:solidFill>
                  <a:srgbClr val="00B050"/>
                </a:solidFill>
                <a:latin typeface="Helvetica" panose="020B0604020202020204" pitchFamily="34" charset="0"/>
                <a:cs typeface="Helvetica" panose="020B0604020202020204" pitchFamily="34" charset="0"/>
              </a:rPr>
              <a:t>i</a:t>
            </a:r>
            <a:r>
              <a:rPr lang="en-US" sz="1800" b="1" dirty="0">
                <a:solidFill>
                  <a:srgbClr val="00B050"/>
                </a:solidFill>
                <a:latin typeface="Helvetica" panose="020B0604020202020204" pitchFamily="34" charset="0"/>
                <a:cs typeface="Helvetica" panose="020B0604020202020204" pitchFamily="34" charset="0"/>
              </a:rPr>
              <a:t>, j) = preference order of man </a:t>
            </a:r>
            <a:r>
              <a:rPr lang="en-US" sz="1800" b="1" dirty="0" err="1">
                <a:solidFill>
                  <a:srgbClr val="00B050"/>
                </a:solidFill>
                <a:latin typeface="Helvetica" panose="020B0604020202020204" pitchFamily="34" charset="0"/>
                <a:cs typeface="Helvetica" panose="020B0604020202020204" pitchFamily="34" charset="0"/>
              </a:rPr>
              <a:t>i</a:t>
            </a:r>
            <a:r>
              <a:rPr lang="en-US" sz="1800" b="1" dirty="0">
                <a:solidFill>
                  <a:srgbClr val="00B050"/>
                </a:solidFill>
                <a:latin typeface="Helvetica" panose="020B0604020202020204" pitchFamily="34" charset="0"/>
                <a:cs typeface="Helvetica" panose="020B0604020202020204" pitchFamily="34" charset="0"/>
              </a:rPr>
              <a:t> for woman j,  (1 is better than 9)</a:t>
            </a:r>
          </a:p>
          <a:p>
            <a:r>
              <a:rPr lang="en-US" sz="1800" b="1" dirty="0">
                <a:solidFill>
                  <a:srgbClr val="00B050"/>
                </a:solidFill>
                <a:latin typeface="Helvetica" panose="020B0604020202020204" pitchFamily="34" charset="0"/>
                <a:cs typeface="Helvetica" panose="020B0604020202020204" pitchFamily="34" charset="0"/>
              </a:rPr>
              <a:t>     WPREF( </a:t>
            </a:r>
            <a:r>
              <a:rPr lang="en-US" sz="1800" b="1" dirty="0" err="1">
                <a:solidFill>
                  <a:srgbClr val="00B050"/>
                </a:solidFill>
                <a:latin typeface="Helvetica" panose="020B0604020202020204" pitchFamily="34" charset="0"/>
                <a:cs typeface="Helvetica" panose="020B0604020202020204" pitchFamily="34" charset="0"/>
              </a:rPr>
              <a:t>i</a:t>
            </a:r>
            <a:r>
              <a:rPr lang="en-US" sz="1800" b="1" dirty="0">
                <a:solidFill>
                  <a:srgbClr val="00B050"/>
                </a:solidFill>
                <a:latin typeface="Helvetica" panose="020B0604020202020204" pitchFamily="34" charset="0"/>
                <a:cs typeface="Helvetica" panose="020B0604020202020204" pitchFamily="34" charset="0"/>
              </a:rPr>
              <a:t>, j) = preference order of woman j for man </a:t>
            </a:r>
            <a:r>
              <a:rPr lang="en-US" sz="1800" b="1" dirty="0" err="1">
                <a:solidFill>
                  <a:srgbClr val="00B050"/>
                </a:solidFill>
                <a:latin typeface="Helvetica" panose="020B0604020202020204" pitchFamily="34" charset="0"/>
                <a:cs typeface="Helvetica" panose="020B0604020202020204" pitchFamily="34" charset="0"/>
              </a:rPr>
              <a:t>i</a:t>
            </a:r>
            <a:r>
              <a:rPr lang="en-US" sz="1800" b="1" dirty="0">
                <a:solidFill>
                  <a:srgbClr val="00B050"/>
                </a:solidFill>
                <a:latin typeface="Helvetica" panose="020B0604020202020204" pitchFamily="34" charset="0"/>
                <a:cs typeface="Helvetica" panose="020B0604020202020204" pitchFamily="34" charset="0"/>
              </a:rPr>
              <a:t>.  (1 is better than 9)</a:t>
            </a:r>
            <a:endParaRPr lang="en-US" sz="900" b="1" dirty="0">
              <a:solidFill>
                <a:srgbClr val="00B050"/>
              </a:solidFill>
              <a:latin typeface="Helvetica" panose="020B0604020202020204" pitchFamily="34" charset="0"/>
              <a:cs typeface="Helvetica" panose="020B0604020202020204" pitchFamily="34" charset="0"/>
            </a:endParaRPr>
          </a:p>
          <a:p>
            <a:endParaRPr lang="en-US" sz="900" b="1" dirty="0">
              <a:solidFill>
                <a:srgbClr val="00B050"/>
              </a:solidFill>
              <a:latin typeface="Helvetica" panose="020B0604020202020204" pitchFamily="34" charset="0"/>
              <a:cs typeface="Helvetica" panose="020B0604020202020204" pitchFamily="34" charset="0"/>
            </a:endParaRPr>
          </a:p>
          <a:p>
            <a:r>
              <a:rPr lang="en-US" sz="1800" b="1" dirty="0">
                <a:solidFill>
                  <a:srgbClr val="00B050"/>
                </a:solidFill>
                <a:latin typeface="Courier New" panose="02070309020205020404" pitchFamily="49" charset="0"/>
              </a:rPr>
              <a:t>! Z( </a:t>
            </a:r>
            <a:r>
              <a:rPr lang="en-US" sz="1800" b="1" dirty="0" err="1">
                <a:solidFill>
                  <a:srgbClr val="00B050"/>
                </a:solidFill>
                <a:latin typeface="Courier New" panose="02070309020205020404" pitchFamily="49" charset="0"/>
              </a:rPr>
              <a:t>i</a:t>
            </a:r>
            <a:r>
              <a:rPr lang="en-US" sz="1800" b="1" dirty="0">
                <a:solidFill>
                  <a:srgbClr val="00B050"/>
                </a:solidFill>
                <a:latin typeface="Courier New" panose="02070309020205020404" pitchFamily="49" charset="0"/>
              </a:rPr>
              <a:t>, j) = 1 if man </a:t>
            </a:r>
            <a:r>
              <a:rPr lang="en-US" sz="1800" b="1" dirty="0" err="1">
                <a:solidFill>
                  <a:srgbClr val="00B050"/>
                </a:solidFill>
                <a:latin typeface="Courier New" panose="02070309020205020404" pitchFamily="49" charset="0"/>
              </a:rPr>
              <a:t>i</a:t>
            </a:r>
            <a:r>
              <a:rPr lang="en-US" sz="1800" b="1" dirty="0">
                <a:solidFill>
                  <a:srgbClr val="00B050"/>
                </a:solidFill>
                <a:latin typeface="Courier New" panose="02070309020205020404" pitchFamily="49" charset="0"/>
              </a:rPr>
              <a:t> is assigned to woman j;</a:t>
            </a:r>
          </a:p>
          <a:p>
            <a:r>
              <a:rPr lang="en-US" sz="2000" b="1" dirty="0">
                <a:solidFill>
                  <a:srgbClr val="00B050"/>
                </a:solidFill>
                <a:latin typeface="Courier New" panose="02070309020205020404" pitchFamily="49" charset="0"/>
              </a:rPr>
              <a:t>! Each man </a:t>
            </a:r>
            <a:r>
              <a:rPr lang="en-US" sz="2000" b="1" dirty="0" err="1">
                <a:solidFill>
                  <a:srgbClr val="00B050"/>
                </a:solidFill>
                <a:latin typeface="Courier New" panose="02070309020205020404" pitchFamily="49" charset="0"/>
              </a:rPr>
              <a:t>i</a:t>
            </a:r>
            <a:r>
              <a:rPr lang="en-US" sz="2000" b="1" dirty="0">
                <a:solidFill>
                  <a:srgbClr val="00B050"/>
                </a:solidFill>
                <a:latin typeface="Courier New" panose="02070309020205020404" pitchFamily="49" charset="0"/>
              </a:rPr>
              <a:t> must be assigned to some woman j;</a:t>
            </a:r>
          </a:p>
          <a:p>
            <a:r>
              <a:rPr lang="en-US" sz="1800" b="1" dirty="0">
                <a:latin typeface="Courier New" panose="02070309020205020404" pitchFamily="49" charset="0"/>
              </a:rPr>
              <a:t>  </a:t>
            </a:r>
            <a:r>
              <a:rPr lang="en-US" sz="1800" b="1" dirty="0">
                <a:solidFill>
                  <a:schemeClr val="tx1">
                    <a:lumMod val="95000"/>
                  </a:schemeClr>
                </a:solidFill>
                <a:latin typeface="Courier New" panose="02070309020205020404" pitchFamily="49" charset="0"/>
              </a:rPr>
              <a:t>@FOR( MAN( </a:t>
            </a:r>
            <a:r>
              <a:rPr lang="en-US" sz="1800" b="1" dirty="0" err="1">
                <a:solidFill>
                  <a:schemeClr val="tx1">
                    <a:lumMod val="95000"/>
                  </a:schemeClr>
                </a:solidFill>
                <a:latin typeface="Courier New" panose="02070309020205020404" pitchFamily="49" charset="0"/>
              </a:rPr>
              <a:t>i</a:t>
            </a:r>
            <a:r>
              <a:rPr lang="en-US" sz="1800" b="1" dirty="0">
                <a:solidFill>
                  <a:schemeClr val="tx1">
                    <a:lumMod val="95000"/>
                  </a:schemeClr>
                </a:solidFill>
                <a:latin typeface="Courier New" panose="02070309020205020404" pitchFamily="49" charset="0"/>
              </a:rPr>
              <a:t>):</a:t>
            </a:r>
          </a:p>
          <a:p>
            <a:r>
              <a:rPr lang="pl-PL" sz="1800" b="1" dirty="0">
                <a:solidFill>
                  <a:schemeClr val="tx1">
                    <a:lumMod val="95000"/>
                  </a:schemeClr>
                </a:solidFill>
                <a:latin typeface="Courier New" panose="02070309020205020404" pitchFamily="49" charset="0"/>
              </a:rPr>
              <a:t>   [ASGM] @SUM( WOMAN( j): Z( i, j)) = 1;</a:t>
            </a:r>
            <a:r>
              <a:rPr lang="en-US" sz="1800" b="1" dirty="0">
                <a:solidFill>
                  <a:schemeClr val="tx1">
                    <a:lumMod val="95000"/>
                  </a:schemeClr>
                </a:solidFill>
                <a:latin typeface="Courier New" panose="02070309020205020404" pitchFamily="49" charset="0"/>
              </a:rPr>
              <a:t> );</a:t>
            </a:r>
          </a:p>
          <a:p>
            <a:endParaRPr lang="en-US" sz="1800" b="1" dirty="0">
              <a:solidFill>
                <a:schemeClr val="tx1">
                  <a:lumMod val="95000"/>
                </a:schemeClr>
              </a:solidFill>
              <a:latin typeface="Courier New" panose="02070309020205020404" pitchFamily="49" charset="0"/>
            </a:endParaRPr>
          </a:p>
          <a:p>
            <a:r>
              <a:rPr lang="en-US" sz="2000" b="1" dirty="0">
                <a:solidFill>
                  <a:srgbClr val="00B050"/>
                </a:solidFill>
                <a:latin typeface="Courier New" panose="02070309020205020404" pitchFamily="49" charset="0"/>
              </a:rPr>
              <a:t>! Each woman j must be assigned to some man j;</a:t>
            </a:r>
          </a:p>
          <a:p>
            <a:r>
              <a:rPr lang="en-US" sz="1800" b="1" dirty="0">
                <a:solidFill>
                  <a:schemeClr val="tx1">
                    <a:lumMod val="95000"/>
                  </a:schemeClr>
                </a:solidFill>
                <a:latin typeface="Courier New" panose="02070309020205020404" pitchFamily="49" charset="0"/>
              </a:rPr>
              <a:t>  @FOR( WOMAN( j):</a:t>
            </a:r>
          </a:p>
          <a:p>
            <a:r>
              <a:rPr lang="pl-PL" sz="1800" b="1" dirty="0">
                <a:solidFill>
                  <a:schemeClr val="tx1">
                    <a:lumMod val="95000"/>
                  </a:schemeClr>
                </a:solidFill>
                <a:latin typeface="Courier New" panose="02070309020205020404" pitchFamily="49" charset="0"/>
              </a:rPr>
              <a:t>   [ASGW] @SUM( MAN( i): Z( i, j)) = 1;</a:t>
            </a:r>
            <a:r>
              <a:rPr lang="en-US" sz="1800" b="1" dirty="0">
                <a:solidFill>
                  <a:schemeClr val="tx1">
                    <a:lumMod val="95000"/>
                  </a:schemeClr>
                </a:solidFill>
                <a:latin typeface="Courier New" panose="02070309020205020404" pitchFamily="49" charset="0"/>
              </a:rPr>
              <a:t> );</a:t>
            </a:r>
          </a:p>
          <a:p>
            <a:endParaRPr lang="en-US" sz="1800" b="1" dirty="0">
              <a:solidFill>
                <a:srgbClr val="00B050"/>
              </a:solidFill>
              <a:latin typeface="Courier New" panose="02070309020205020404" pitchFamily="49" charset="0"/>
            </a:endParaRPr>
          </a:p>
          <a:p>
            <a:r>
              <a:rPr lang="en-US" sz="2000" b="1" dirty="0">
                <a:solidFill>
                  <a:srgbClr val="00B050"/>
                </a:solidFill>
                <a:latin typeface="Courier New" panose="02070309020205020404" pitchFamily="49" charset="0"/>
              </a:rPr>
              <a:t>! Stability conditions: </a:t>
            </a:r>
          </a:p>
          <a:p>
            <a:r>
              <a:rPr lang="en-US" sz="2000" b="1" dirty="0">
                <a:solidFill>
                  <a:srgbClr val="00B050"/>
                </a:solidFill>
                <a:latin typeface="Courier New" panose="02070309020205020404" pitchFamily="49" charset="0"/>
              </a:rPr>
              <a:t>   Either</a:t>
            </a:r>
          </a:p>
          <a:p>
            <a:r>
              <a:rPr lang="en-US" sz="2000" b="1" dirty="0">
                <a:solidFill>
                  <a:srgbClr val="00B050"/>
                </a:solidFill>
                <a:latin typeface="Courier New" panose="02070309020205020404" pitchFamily="49" charset="0"/>
              </a:rPr>
              <a:t>    man </a:t>
            </a:r>
            <a:r>
              <a:rPr lang="en-US" sz="2000" b="1" dirty="0" err="1">
                <a:solidFill>
                  <a:srgbClr val="00B050"/>
                </a:solidFill>
                <a:latin typeface="Courier New" panose="02070309020205020404" pitchFamily="49" charset="0"/>
              </a:rPr>
              <a:t>i</a:t>
            </a:r>
            <a:r>
              <a:rPr lang="en-US" sz="2000" b="1" dirty="0">
                <a:solidFill>
                  <a:srgbClr val="00B050"/>
                </a:solidFill>
                <a:latin typeface="Courier New" panose="02070309020205020404" pitchFamily="49" charset="0"/>
              </a:rPr>
              <a:t> and woman j are matched ( Z( </a:t>
            </a:r>
            <a:r>
              <a:rPr lang="en-US" sz="2000" b="1" dirty="0" err="1">
                <a:solidFill>
                  <a:srgbClr val="00B050"/>
                </a:solidFill>
                <a:latin typeface="Courier New" panose="02070309020205020404" pitchFamily="49" charset="0"/>
              </a:rPr>
              <a:t>i</a:t>
            </a:r>
            <a:r>
              <a:rPr lang="en-US" sz="2000" b="1" dirty="0">
                <a:solidFill>
                  <a:srgbClr val="00B050"/>
                </a:solidFill>
                <a:latin typeface="Courier New" panose="02070309020205020404" pitchFamily="49" charset="0"/>
              </a:rPr>
              <a:t>, j) = 1), or</a:t>
            </a:r>
          </a:p>
          <a:p>
            <a:r>
              <a:rPr lang="en-US" sz="2000" b="1" dirty="0">
                <a:solidFill>
                  <a:srgbClr val="00B050"/>
                </a:solidFill>
                <a:latin typeface="Courier New" panose="02070309020205020404" pitchFamily="49" charset="0"/>
              </a:rPr>
              <a:t>    man </a:t>
            </a:r>
            <a:r>
              <a:rPr lang="en-US" sz="2000" b="1" dirty="0" err="1">
                <a:solidFill>
                  <a:srgbClr val="00B050"/>
                </a:solidFill>
                <a:latin typeface="Courier New" panose="02070309020205020404" pitchFamily="49" charset="0"/>
              </a:rPr>
              <a:t>i</a:t>
            </a:r>
            <a:r>
              <a:rPr lang="en-US" sz="2000" b="1" dirty="0">
                <a:solidFill>
                  <a:srgbClr val="00B050"/>
                </a:solidFill>
                <a:latin typeface="Courier New" panose="02070309020205020404" pitchFamily="49" charset="0"/>
              </a:rPr>
              <a:t> got a woman k he  prefers to j, or</a:t>
            </a:r>
          </a:p>
          <a:p>
            <a:r>
              <a:rPr lang="en-US" sz="2000" b="1" dirty="0">
                <a:solidFill>
                  <a:srgbClr val="00B050"/>
                </a:solidFill>
                <a:latin typeface="Courier New" panose="02070309020205020404" pitchFamily="49" charset="0"/>
              </a:rPr>
              <a:t>    woman j got a man k she prefers to </a:t>
            </a:r>
            <a:r>
              <a:rPr lang="en-US" sz="2000" b="1" dirty="0" err="1">
                <a:solidFill>
                  <a:srgbClr val="00B050"/>
                </a:solidFill>
                <a:latin typeface="Courier New" panose="02070309020205020404" pitchFamily="49" charset="0"/>
              </a:rPr>
              <a:t>i</a:t>
            </a:r>
            <a:r>
              <a:rPr lang="en-US" sz="2000" b="1" dirty="0">
                <a:solidFill>
                  <a:srgbClr val="00B050"/>
                </a:solidFill>
                <a:latin typeface="Courier New" panose="02070309020205020404" pitchFamily="49" charset="0"/>
              </a:rPr>
              <a:t>; </a:t>
            </a:r>
          </a:p>
          <a:p>
            <a:r>
              <a:rPr lang="en-US" sz="1600" b="1" dirty="0">
                <a:solidFill>
                  <a:srgbClr val="000000"/>
                </a:solidFill>
                <a:latin typeface="Courier New" panose="02070309020205020404" pitchFamily="49" charset="0"/>
              </a:rPr>
              <a:t> </a:t>
            </a:r>
            <a:r>
              <a:rPr lang="en-US" sz="1600" b="1" dirty="0">
                <a:solidFill>
                  <a:schemeClr val="tx1">
                    <a:lumMod val="95000"/>
                  </a:schemeClr>
                </a:solidFill>
                <a:latin typeface="Courier New" panose="02070309020205020404" pitchFamily="49" charset="0"/>
              </a:rPr>
              <a:t>@FOR( MXW( </a:t>
            </a:r>
            <a:r>
              <a:rPr lang="en-US" sz="1600" b="1" dirty="0" err="1">
                <a:solidFill>
                  <a:schemeClr val="tx1">
                    <a:lumMod val="95000"/>
                  </a:schemeClr>
                </a:solidFill>
                <a:latin typeface="Courier New" panose="02070309020205020404" pitchFamily="49" charset="0"/>
              </a:rPr>
              <a:t>i</a:t>
            </a:r>
            <a:r>
              <a:rPr lang="en-US" sz="1600" b="1" dirty="0">
                <a:solidFill>
                  <a:schemeClr val="tx1">
                    <a:lumMod val="95000"/>
                  </a:schemeClr>
                </a:solidFill>
                <a:latin typeface="Courier New" panose="02070309020205020404" pitchFamily="49" charset="0"/>
              </a:rPr>
              <a:t>, j) :</a:t>
            </a:r>
          </a:p>
          <a:p>
            <a:r>
              <a:rPr lang="en-US" sz="1600" b="1" dirty="0">
                <a:solidFill>
                  <a:schemeClr val="tx1">
                    <a:lumMod val="95000"/>
                  </a:schemeClr>
                </a:solidFill>
                <a:latin typeface="Courier New" panose="02070309020205020404" pitchFamily="49" charset="0"/>
              </a:rPr>
              <a:t>     Z( </a:t>
            </a:r>
            <a:r>
              <a:rPr lang="en-US" sz="1600" b="1" dirty="0" err="1">
                <a:solidFill>
                  <a:schemeClr val="tx1">
                    <a:lumMod val="95000"/>
                  </a:schemeClr>
                </a:solidFill>
                <a:latin typeface="Courier New" panose="02070309020205020404" pitchFamily="49" charset="0"/>
              </a:rPr>
              <a:t>i</a:t>
            </a:r>
            <a:r>
              <a:rPr lang="en-US" sz="1600" b="1" dirty="0">
                <a:solidFill>
                  <a:schemeClr val="tx1">
                    <a:lumMod val="95000"/>
                  </a:schemeClr>
                </a:solidFill>
                <a:latin typeface="Courier New" panose="02070309020205020404" pitchFamily="49" charset="0"/>
              </a:rPr>
              <a:t>, j)</a:t>
            </a:r>
          </a:p>
          <a:p>
            <a:r>
              <a:rPr lang="pl-PL" sz="1600" b="1" dirty="0">
                <a:solidFill>
                  <a:schemeClr val="tx1">
                    <a:lumMod val="95000"/>
                  </a:schemeClr>
                </a:solidFill>
                <a:latin typeface="Courier New" panose="02070309020205020404" pitchFamily="49" charset="0"/>
              </a:rPr>
              <a:t>   + @SUM( WOMAN( k)| MPREF( i, k) #LT# MPREF( i, j): Z( i, k))</a:t>
            </a:r>
          </a:p>
          <a:p>
            <a:r>
              <a:rPr lang="en-US" sz="1600" b="1" dirty="0">
                <a:solidFill>
                  <a:schemeClr val="tx1">
                    <a:lumMod val="95000"/>
                  </a:schemeClr>
                </a:solidFill>
                <a:latin typeface="Courier New" panose="02070309020205020404" pitchFamily="49" charset="0"/>
              </a:rPr>
              <a:t>   + @SUM(   MAN( k)| WPREF( k, j) #LT# WPREF( </a:t>
            </a:r>
            <a:r>
              <a:rPr lang="en-US" sz="1600" b="1" dirty="0" err="1">
                <a:solidFill>
                  <a:schemeClr val="tx1">
                    <a:lumMod val="95000"/>
                  </a:schemeClr>
                </a:solidFill>
                <a:latin typeface="Courier New" panose="02070309020205020404" pitchFamily="49" charset="0"/>
              </a:rPr>
              <a:t>i</a:t>
            </a:r>
            <a:r>
              <a:rPr lang="en-US" sz="1600" b="1" dirty="0">
                <a:solidFill>
                  <a:schemeClr val="tx1">
                    <a:lumMod val="95000"/>
                  </a:schemeClr>
                </a:solidFill>
                <a:latin typeface="Courier New" panose="02070309020205020404" pitchFamily="49" charset="0"/>
              </a:rPr>
              <a:t>, j): Z( k, j)) &gt;= 1 );</a:t>
            </a:r>
          </a:p>
          <a:p>
            <a:endParaRPr lang="en-US" sz="800" b="1" dirty="0">
              <a:solidFill>
                <a:schemeClr val="tx1">
                  <a:lumMod val="95000"/>
                </a:schemeClr>
              </a:solidFill>
              <a:latin typeface="Courier New" panose="02070309020205020404" pitchFamily="49" charset="0"/>
            </a:endParaRPr>
          </a:p>
          <a:p>
            <a:endParaRPr lang="en-US" sz="1600" b="1" dirty="0">
              <a:solidFill>
                <a:schemeClr val="tx1">
                  <a:lumMod val="95000"/>
                </a:schemeClr>
              </a:solidFill>
              <a:latin typeface="Courier New" panose="02070309020205020404" pitchFamily="49" charset="0"/>
            </a:endParaRPr>
          </a:p>
          <a:p>
            <a:endParaRPr lang="en-US" sz="1800" dirty="0">
              <a:solidFill>
                <a:srgbClr val="000000"/>
              </a:solidFill>
              <a:latin typeface="Courier New" panose="02070309020205020404" pitchFamily="49"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4175067-1A4E-C37B-D9F1-3AA85595EC8D}"/>
              </a:ext>
            </a:extLst>
          </p:cNvPr>
          <p:cNvSpPr>
            <a:spLocks noGrp="1"/>
          </p:cNvSpPr>
          <p:nvPr>
            <p:ph type="sldNum" sz="quarter" idx="12"/>
          </p:nvPr>
        </p:nvSpPr>
        <p:spPr/>
        <p:txBody>
          <a:bodyPr/>
          <a:lstStyle/>
          <a:p>
            <a:fld id="{2094E2E3-CF08-44D2-B456-AF9DF070FF9B}" type="slidenum">
              <a:rPr lang="en-GB" altLang="en-US" smtClean="0"/>
              <a:pPr/>
              <a:t>23</a:t>
            </a:fld>
            <a:endParaRPr lang="en-GB" altLang="en-US"/>
          </a:p>
        </p:txBody>
      </p:sp>
      <p:sp>
        <p:nvSpPr>
          <p:cNvPr id="3" name="TextBox 2">
            <a:extLst>
              <a:ext uri="{FF2B5EF4-FFF2-40B4-BE49-F238E27FC236}">
                <a16:creationId xmlns:a16="http://schemas.microsoft.com/office/drawing/2014/main" id="{992A2DF8-3BE0-B042-1911-3FFD29BC3F41}"/>
              </a:ext>
            </a:extLst>
          </p:cNvPr>
          <p:cNvSpPr txBox="1"/>
          <p:nvPr/>
        </p:nvSpPr>
        <p:spPr>
          <a:xfrm>
            <a:off x="193288" y="116933"/>
            <a:ext cx="8757423" cy="6863417"/>
          </a:xfrm>
          <a:prstGeom prst="rect">
            <a:avLst/>
          </a:prstGeom>
          <a:noFill/>
        </p:spPr>
        <p:txBody>
          <a:bodyPr wrap="square" rtlCol="0">
            <a:spAutoFit/>
          </a:bodyPr>
          <a:lstStyle/>
          <a:p>
            <a:r>
              <a:rPr lang="en-US" sz="2200" u="sng" dirty="0"/>
              <a:t>Incentive Compatibility</a:t>
            </a:r>
            <a:r>
              <a:rPr lang="en-US" sz="2200" dirty="0"/>
              <a:t>: Getting Players to Reveal True Preferences.</a:t>
            </a:r>
            <a:endParaRPr lang="en-US" dirty="0"/>
          </a:p>
          <a:p>
            <a:endParaRPr lang="en-US" dirty="0"/>
          </a:p>
          <a:p>
            <a:r>
              <a:rPr lang="en-US" sz="2200" dirty="0"/>
              <a:t>Many colleges use rank order voting to assign courses. </a:t>
            </a:r>
          </a:p>
          <a:p>
            <a:r>
              <a:rPr lang="en-US" sz="2200" dirty="0">
                <a:solidFill>
                  <a:srgbClr val="C00000"/>
                </a:solidFill>
              </a:rPr>
              <a:t>Challenge:  If students know course X is hard to get into, </a:t>
            </a:r>
          </a:p>
          <a:p>
            <a:r>
              <a:rPr lang="en-US" sz="2200" dirty="0">
                <a:solidFill>
                  <a:srgbClr val="C00000"/>
                </a:solidFill>
              </a:rPr>
              <a:t>          they may dishonestly rank X as most preferred, even</a:t>
            </a:r>
          </a:p>
          <a:p>
            <a:r>
              <a:rPr lang="en-US" sz="2200" dirty="0">
                <a:solidFill>
                  <a:srgbClr val="C00000"/>
                </a:solidFill>
              </a:rPr>
              <a:t>          though they more prefer some other easy-to-get-into course.</a:t>
            </a:r>
            <a:endParaRPr lang="en-US" dirty="0">
              <a:solidFill>
                <a:srgbClr val="C00000"/>
              </a:solidFill>
            </a:endParaRPr>
          </a:p>
          <a:p>
            <a:endParaRPr lang="en-US" dirty="0"/>
          </a:p>
          <a:p>
            <a:r>
              <a:rPr lang="en-US" sz="2200" dirty="0"/>
              <a:t>  Example**: Course capacity is 2  (it is a small college).   </a:t>
            </a:r>
          </a:p>
          <a:p>
            <a:r>
              <a:rPr lang="en-US" sz="2200" dirty="0"/>
              <a:t>  Each of 3 students can get &lt;= 2 courses. </a:t>
            </a:r>
          </a:p>
          <a:p>
            <a:r>
              <a:rPr lang="en-US" sz="2200" dirty="0">
                <a:solidFill>
                  <a:schemeClr val="bg2">
                    <a:lumMod val="50000"/>
                  </a:schemeClr>
                </a:solidFill>
              </a:rPr>
              <a:t>True preferences for courses: X, Y, &amp; Z.</a:t>
            </a:r>
            <a:r>
              <a:rPr lang="en-US" sz="2200" dirty="0"/>
              <a:t>  </a:t>
            </a:r>
            <a:r>
              <a:rPr lang="en-US" sz="2200" dirty="0">
                <a:solidFill>
                  <a:srgbClr val="C00000"/>
                </a:solidFill>
              </a:rPr>
              <a:t>Notice: X is oversubscribed.</a:t>
            </a:r>
          </a:p>
          <a:p>
            <a:r>
              <a:rPr lang="en-US" sz="2000" b="1" dirty="0">
                <a:latin typeface="Courier New" panose="02070309020205020404" pitchFamily="49" charset="0"/>
                <a:cs typeface="Courier New" panose="02070309020205020404" pitchFamily="49" charset="0"/>
              </a:rPr>
              <a:t>        </a:t>
            </a:r>
            <a:r>
              <a:rPr lang="en-US" sz="2000" b="1" dirty="0">
                <a:solidFill>
                  <a:schemeClr val="accent1">
                    <a:lumMod val="75000"/>
                  </a:schemeClr>
                </a:solidFill>
                <a:latin typeface="Courier New" panose="02070309020205020404" pitchFamily="49" charset="0"/>
                <a:cs typeface="Courier New" panose="02070309020205020404" pitchFamily="49" charset="0"/>
              </a:rPr>
              <a:t>1st  2nd    </a:t>
            </a:r>
            <a:r>
              <a:rPr lang="en-US" sz="2000" b="1" dirty="0">
                <a:latin typeface="Courier New" panose="02070309020205020404" pitchFamily="49" charset="0"/>
                <a:cs typeface="Courier New" panose="02070309020205020404" pitchFamily="49" charset="0"/>
              </a:rPr>
              <a:t>|  </a:t>
            </a:r>
            <a:r>
              <a:rPr lang="en-US" sz="2000" b="1" dirty="0" err="1">
                <a:latin typeface="Courier New" panose="02070309020205020404" pitchFamily="49" charset="0"/>
                <a:cs typeface="Courier New" panose="02070309020205020404" pitchFamily="49" charset="0"/>
              </a:rPr>
              <a:t>Opt</a:t>
            </a:r>
            <a:r>
              <a:rPr lang="en-US" sz="2000" b="1" dirty="0">
                <a:latin typeface="Courier New" panose="02070309020205020404" pitchFamily="49" charset="0"/>
                <a:cs typeface="Courier New" panose="02070309020205020404" pitchFamily="49" charset="0"/>
              </a:rPr>
              <a:t> </a:t>
            </a:r>
            <a:r>
              <a:rPr lang="en-US" sz="2000" b="1" dirty="0" err="1">
                <a:latin typeface="Courier New" panose="02070309020205020404" pitchFamily="49" charset="0"/>
                <a:cs typeface="Courier New" panose="02070309020205020404" pitchFamily="49" charset="0"/>
              </a:rPr>
              <a:t>Soln</a:t>
            </a:r>
            <a:r>
              <a:rPr lang="en-US" sz="2000" b="1" dirty="0">
                <a:latin typeface="Courier New" panose="02070309020205020404" pitchFamily="49" charset="0"/>
                <a:cs typeface="Courier New" panose="02070309020205020404" pitchFamily="49" charset="0"/>
              </a:rPr>
              <a:t> 1T  |   </a:t>
            </a:r>
            <a:r>
              <a:rPr lang="en-US" sz="2000" b="1" dirty="0" err="1">
                <a:latin typeface="Courier New" panose="02070309020205020404" pitchFamily="49" charset="0"/>
                <a:cs typeface="Courier New" panose="02070309020205020404" pitchFamily="49" charset="0"/>
              </a:rPr>
              <a:t>Opt</a:t>
            </a:r>
            <a:r>
              <a:rPr lang="en-US" sz="2000" b="1" dirty="0">
                <a:latin typeface="Courier New" panose="02070309020205020404" pitchFamily="49" charset="0"/>
                <a:cs typeface="Courier New" panose="02070309020205020404" pitchFamily="49" charset="0"/>
              </a:rPr>
              <a:t> </a:t>
            </a:r>
            <a:r>
              <a:rPr lang="en-US" sz="2000" b="1" dirty="0" err="1">
                <a:latin typeface="Courier New" panose="02070309020205020404" pitchFamily="49" charset="0"/>
                <a:cs typeface="Courier New" panose="02070309020205020404" pitchFamily="49" charset="0"/>
              </a:rPr>
              <a:t>Soln</a:t>
            </a:r>
            <a:r>
              <a:rPr lang="en-US" sz="2000" b="1" dirty="0">
                <a:latin typeface="Courier New" panose="02070309020205020404" pitchFamily="49" charset="0"/>
                <a:cs typeface="Courier New" panose="02070309020205020404" pitchFamily="49" charset="0"/>
              </a:rPr>
              <a:t> 2T</a:t>
            </a:r>
          </a:p>
          <a:p>
            <a:r>
              <a:rPr lang="en-US" sz="2000" b="1" dirty="0">
                <a:latin typeface="Courier New" panose="02070309020205020404" pitchFamily="49" charset="0"/>
                <a:cs typeface="Courier New" panose="02070309020205020404" pitchFamily="49" charset="0"/>
              </a:rPr>
              <a:t> </a:t>
            </a:r>
            <a:r>
              <a:rPr lang="en-US" sz="2000" b="1" dirty="0">
                <a:solidFill>
                  <a:schemeClr val="accent1">
                    <a:lumMod val="75000"/>
                  </a:schemeClr>
                </a:solidFill>
                <a:latin typeface="Courier New" panose="02070309020205020404" pitchFamily="49" charset="0"/>
                <a:cs typeface="Courier New" panose="02070309020205020404" pitchFamily="49" charset="0"/>
              </a:rPr>
              <a:t>Andy    X    Y     </a:t>
            </a:r>
            <a:r>
              <a:rPr lang="en-US" sz="2000" b="1" dirty="0">
                <a:latin typeface="Courier New" panose="02070309020205020404" pitchFamily="49" charset="0"/>
                <a:cs typeface="Courier New" panose="02070309020205020404" pitchFamily="49" charset="0"/>
              </a:rPr>
              <a:t>|  Andy   X  Y  |   Andy   X  Y </a:t>
            </a:r>
          </a:p>
          <a:p>
            <a:r>
              <a:rPr lang="en-US" sz="2000" b="1" dirty="0">
                <a:latin typeface="Courier New" panose="02070309020205020404" pitchFamily="49" charset="0"/>
                <a:cs typeface="Courier New" panose="02070309020205020404" pitchFamily="49" charset="0"/>
              </a:rPr>
              <a:t> </a:t>
            </a:r>
            <a:r>
              <a:rPr lang="en-US" sz="2000" b="1" dirty="0">
                <a:solidFill>
                  <a:schemeClr val="accent1">
                    <a:lumMod val="75000"/>
                  </a:schemeClr>
                </a:solidFill>
                <a:latin typeface="Courier New" panose="02070309020205020404" pitchFamily="49" charset="0"/>
                <a:cs typeface="Courier New" panose="02070309020205020404" pitchFamily="49" charset="0"/>
              </a:rPr>
              <a:t>Barb    Y    X     </a:t>
            </a:r>
            <a:r>
              <a:rPr lang="en-US" sz="2000" b="1" dirty="0">
                <a:latin typeface="Courier New" panose="02070309020205020404" pitchFamily="49" charset="0"/>
                <a:cs typeface="Courier New" panose="02070309020205020404" pitchFamily="49" charset="0"/>
              </a:rPr>
              <a:t>|  Barb   Y  X  |   Barb   Y </a:t>
            </a:r>
          </a:p>
          <a:p>
            <a:r>
              <a:rPr lang="en-US" sz="2000" b="1" dirty="0">
                <a:latin typeface="Courier New" panose="02070309020205020404" pitchFamily="49" charset="0"/>
                <a:cs typeface="Courier New" panose="02070309020205020404" pitchFamily="49" charset="0"/>
              </a:rPr>
              <a:t> </a:t>
            </a:r>
            <a:r>
              <a:rPr lang="en-US" sz="2000" b="1" dirty="0">
                <a:solidFill>
                  <a:schemeClr val="accent1">
                    <a:lumMod val="75000"/>
                  </a:schemeClr>
                </a:solidFill>
                <a:latin typeface="Courier New" panose="02070309020205020404" pitchFamily="49" charset="0"/>
                <a:cs typeface="Courier New" panose="02070309020205020404" pitchFamily="49" charset="0"/>
              </a:rPr>
              <a:t>Chad    Z    X     </a:t>
            </a:r>
            <a:r>
              <a:rPr lang="en-US" sz="2000" b="1" dirty="0">
                <a:latin typeface="Courier New" panose="02070309020205020404" pitchFamily="49" charset="0"/>
                <a:cs typeface="Courier New" panose="02070309020205020404" pitchFamily="49" charset="0"/>
              </a:rPr>
              <a:t>|  Chad   Z     |   Chad   Z  X</a:t>
            </a:r>
            <a:endParaRPr lang="en-US" b="1" dirty="0">
              <a:latin typeface="Courier New" panose="02070309020205020404" pitchFamily="49" charset="0"/>
              <a:cs typeface="Courier New" panose="02070309020205020404" pitchFamily="49" charset="0"/>
            </a:endParaRPr>
          </a:p>
          <a:p>
            <a:endParaRPr lang="en-US" b="1" dirty="0">
              <a:latin typeface="Courier New" panose="02070309020205020404" pitchFamily="49" charset="0"/>
              <a:cs typeface="Courier New" panose="02070309020205020404" pitchFamily="49" charset="0"/>
            </a:endParaRPr>
          </a:p>
          <a:p>
            <a:r>
              <a:rPr lang="en-US" sz="2000" u="sng" dirty="0">
                <a:solidFill>
                  <a:schemeClr val="accent1">
                    <a:lumMod val="75000"/>
                  </a:schemeClr>
                </a:solidFill>
                <a:cs typeface="Arial" panose="020B0604020202020204" pitchFamily="34" charset="0"/>
              </a:rPr>
              <a:t>Strategic bidding by Barb and Chad</a:t>
            </a:r>
          </a:p>
          <a:p>
            <a:r>
              <a:rPr lang="en-US" sz="2000" b="1" dirty="0">
                <a:latin typeface="Courier New" panose="02070309020205020404" pitchFamily="49" charset="0"/>
                <a:cs typeface="Courier New" panose="02070309020205020404" pitchFamily="49" charset="0"/>
              </a:rPr>
              <a:t>        </a:t>
            </a:r>
            <a:r>
              <a:rPr lang="en-US" sz="2000" b="1" dirty="0">
                <a:solidFill>
                  <a:schemeClr val="accent1">
                    <a:lumMod val="75000"/>
                  </a:schemeClr>
                </a:solidFill>
                <a:latin typeface="Courier New" panose="02070309020205020404" pitchFamily="49" charset="0"/>
                <a:cs typeface="Courier New" panose="02070309020205020404" pitchFamily="49" charset="0"/>
              </a:rPr>
              <a:t>1st  2nd    </a:t>
            </a:r>
            <a:r>
              <a:rPr lang="en-US" sz="2000" b="1" dirty="0">
                <a:latin typeface="Courier New" panose="02070309020205020404" pitchFamily="49" charset="0"/>
                <a:cs typeface="Courier New" panose="02070309020205020404" pitchFamily="49" charset="0"/>
              </a:rPr>
              <a:t>| </a:t>
            </a:r>
            <a:r>
              <a:rPr lang="en-US" sz="2000" b="1" dirty="0">
                <a:solidFill>
                  <a:srgbClr val="FF0000"/>
                </a:solidFill>
                <a:latin typeface="Courier New" panose="02070309020205020404" pitchFamily="49" charset="0"/>
                <a:cs typeface="Courier New" panose="02070309020205020404" pitchFamily="49" charset="0"/>
              </a:rPr>
              <a:t>’</a:t>
            </a:r>
            <a:r>
              <a:rPr lang="en-US" sz="2000" b="1" dirty="0" err="1">
                <a:solidFill>
                  <a:srgbClr val="FF0000"/>
                </a:solidFill>
                <a:latin typeface="Courier New" panose="02070309020205020404" pitchFamily="49" charset="0"/>
                <a:cs typeface="Courier New" panose="02070309020205020404" pitchFamily="49" charset="0"/>
              </a:rPr>
              <a:t>Opt</a:t>
            </a:r>
            <a:r>
              <a:rPr lang="en-US" sz="2000" b="1" dirty="0">
                <a:solidFill>
                  <a:srgbClr val="FF0000"/>
                </a:solidFill>
                <a:latin typeface="Courier New" panose="02070309020205020404" pitchFamily="49" charset="0"/>
                <a:cs typeface="Courier New" panose="02070309020205020404" pitchFamily="49" charset="0"/>
              </a:rPr>
              <a:t>’ </a:t>
            </a:r>
            <a:r>
              <a:rPr lang="en-US" sz="2000" b="1" dirty="0" err="1">
                <a:solidFill>
                  <a:srgbClr val="FF0000"/>
                </a:solidFill>
                <a:latin typeface="Courier New" panose="02070309020205020404" pitchFamily="49" charset="0"/>
                <a:cs typeface="Courier New" panose="02070309020205020404" pitchFamily="49" charset="0"/>
              </a:rPr>
              <a:t>Soln</a:t>
            </a:r>
            <a:r>
              <a:rPr lang="en-US" sz="2000" b="1" dirty="0">
                <a:solidFill>
                  <a:srgbClr val="FF0000"/>
                </a:solidFill>
                <a:latin typeface="Courier New" panose="02070309020205020404" pitchFamily="49" charset="0"/>
                <a:cs typeface="Courier New" panose="02070309020205020404" pitchFamily="49" charset="0"/>
              </a:rPr>
              <a:t> 1S </a:t>
            </a:r>
            <a:r>
              <a:rPr lang="en-US" sz="2000" b="1" dirty="0">
                <a:latin typeface="Courier New" panose="02070309020205020404" pitchFamily="49" charset="0"/>
                <a:cs typeface="Courier New" panose="02070309020205020404" pitchFamily="49" charset="0"/>
              </a:rPr>
              <a:t>|  ‘</a:t>
            </a:r>
            <a:r>
              <a:rPr lang="en-US" sz="2000" b="1" dirty="0" err="1">
                <a:latin typeface="Courier New" panose="02070309020205020404" pitchFamily="49" charset="0"/>
                <a:cs typeface="Courier New" panose="02070309020205020404" pitchFamily="49" charset="0"/>
              </a:rPr>
              <a:t>Opt</a:t>
            </a:r>
            <a:r>
              <a:rPr lang="en-US" sz="2000" b="1" dirty="0">
                <a:latin typeface="Courier New" panose="02070309020205020404" pitchFamily="49" charset="0"/>
                <a:cs typeface="Courier New" panose="02070309020205020404" pitchFamily="49" charset="0"/>
              </a:rPr>
              <a:t>’ </a:t>
            </a:r>
            <a:r>
              <a:rPr lang="en-US" sz="2000" b="1" dirty="0" err="1">
                <a:latin typeface="Courier New" panose="02070309020205020404" pitchFamily="49" charset="0"/>
                <a:cs typeface="Courier New" panose="02070309020205020404" pitchFamily="49" charset="0"/>
              </a:rPr>
              <a:t>Soln</a:t>
            </a:r>
            <a:r>
              <a:rPr lang="en-US" sz="2000" b="1" dirty="0">
                <a:latin typeface="Courier New" panose="02070309020205020404" pitchFamily="49" charset="0"/>
                <a:cs typeface="Courier New" panose="02070309020205020404" pitchFamily="49" charset="0"/>
              </a:rPr>
              <a:t> 2S</a:t>
            </a:r>
          </a:p>
          <a:p>
            <a:r>
              <a:rPr lang="en-US" sz="2000" b="1" dirty="0">
                <a:latin typeface="Courier New" panose="02070309020205020404" pitchFamily="49" charset="0"/>
                <a:cs typeface="Courier New" panose="02070309020205020404" pitchFamily="49" charset="0"/>
              </a:rPr>
              <a:t> </a:t>
            </a:r>
            <a:r>
              <a:rPr lang="en-US" sz="2000" b="1" dirty="0">
                <a:solidFill>
                  <a:schemeClr val="accent1">
                    <a:lumMod val="75000"/>
                  </a:schemeClr>
                </a:solidFill>
                <a:latin typeface="Courier New" panose="02070309020205020404" pitchFamily="49" charset="0"/>
                <a:cs typeface="Courier New" panose="02070309020205020404" pitchFamily="49" charset="0"/>
              </a:rPr>
              <a:t>Andy    X    Y     </a:t>
            </a:r>
            <a:r>
              <a:rPr lang="en-US" sz="2000" b="1" dirty="0">
                <a:latin typeface="Courier New" panose="02070309020205020404" pitchFamily="49" charset="0"/>
                <a:cs typeface="Courier New" panose="02070309020205020404" pitchFamily="49" charset="0"/>
              </a:rPr>
              <a:t>|  </a:t>
            </a:r>
            <a:r>
              <a:rPr lang="en-US" sz="2000" b="1" dirty="0">
                <a:solidFill>
                  <a:srgbClr val="FF0000"/>
                </a:solidFill>
                <a:latin typeface="Courier New" panose="02070309020205020404" pitchFamily="49" charset="0"/>
                <a:cs typeface="Courier New" panose="02070309020205020404" pitchFamily="49" charset="0"/>
              </a:rPr>
              <a:t>Andy      Y</a:t>
            </a:r>
            <a:r>
              <a:rPr lang="en-US" sz="2000" b="1" dirty="0">
                <a:latin typeface="Courier New" panose="02070309020205020404" pitchFamily="49" charset="0"/>
                <a:cs typeface="Courier New" panose="02070309020205020404" pitchFamily="49" charset="0"/>
              </a:rPr>
              <a:t>  |   Andy   X   Y </a:t>
            </a:r>
          </a:p>
          <a:p>
            <a:r>
              <a:rPr lang="en-US" sz="2000" b="1" dirty="0">
                <a:latin typeface="Courier New" panose="02070309020205020404" pitchFamily="49" charset="0"/>
                <a:cs typeface="Courier New" panose="02070309020205020404" pitchFamily="49" charset="0"/>
              </a:rPr>
              <a:t> </a:t>
            </a:r>
            <a:r>
              <a:rPr lang="en-US" sz="2000" b="1" dirty="0">
                <a:solidFill>
                  <a:schemeClr val="accent1">
                    <a:lumMod val="75000"/>
                  </a:schemeClr>
                </a:solidFill>
                <a:latin typeface="Courier New" panose="02070309020205020404" pitchFamily="49" charset="0"/>
                <a:cs typeface="Courier New" panose="02070309020205020404" pitchFamily="49" charset="0"/>
              </a:rPr>
              <a:t>Barb    X    Y     </a:t>
            </a:r>
            <a:r>
              <a:rPr lang="en-US" sz="2000" b="1" dirty="0">
                <a:latin typeface="Courier New" panose="02070309020205020404" pitchFamily="49" charset="0"/>
                <a:cs typeface="Courier New" panose="02070309020205020404" pitchFamily="49" charset="0"/>
              </a:rPr>
              <a:t>|  </a:t>
            </a:r>
            <a:r>
              <a:rPr lang="en-US" sz="2000" b="1" dirty="0">
                <a:solidFill>
                  <a:srgbClr val="FF0000"/>
                </a:solidFill>
                <a:latin typeface="Courier New" panose="02070309020205020404" pitchFamily="49" charset="0"/>
                <a:cs typeface="Courier New" panose="02070309020205020404" pitchFamily="49" charset="0"/>
              </a:rPr>
              <a:t>Barb   X  Y  </a:t>
            </a:r>
            <a:r>
              <a:rPr lang="en-US" sz="2000" b="1" dirty="0">
                <a:latin typeface="Courier New" panose="02070309020205020404" pitchFamily="49" charset="0"/>
                <a:cs typeface="Courier New" panose="02070309020205020404" pitchFamily="49" charset="0"/>
              </a:rPr>
              <a:t>|   Barb   X   Y     </a:t>
            </a:r>
          </a:p>
          <a:p>
            <a:r>
              <a:rPr lang="en-US" sz="2000" b="1" dirty="0">
                <a:latin typeface="Courier New" panose="02070309020205020404" pitchFamily="49" charset="0"/>
                <a:cs typeface="Courier New" panose="02070309020205020404" pitchFamily="49" charset="0"/>
              </a:rPr>
              <a:t> </a:t>
            </a:r>
            <a:r>
              <a:rPr lang="en-US" sz="2000" b="1" dirty="0">
                <a:solidFill>
                  <a:schemeClr val="accent1">
                    <a:lumMod val="75000"/>
                  </a:schemeClr>
                </a:solidFill>
                <a:latin typeface="Courier New" panose="02070309020205020404" pitchFamily="49" charset="0"/>
                <a:cs typeface="Courier New" panose="02070309020205020404" pitchFamily="49" charset="0"/>
              </a:rPr>
              <a:t>Chad    X    Z     </a:t>
            </a:r>
            <a:r>
              <a:rPr lang="en-US" sz="2000" b="1" dirty="0">
                <a:latin typeface="Courier New" panose="02070309020205020404" pitchFamily="49" charset="0"/>
                <a:cs typeface="Courier New" panose="02070309020205020404" pitchFamily="49" charset="0"/>
              </a:rPr>
              <a:t>|  </a:t>
            </a:r>
            <a:r>
              <a:rPr lang="en-US" sz="2000" b="1" dirty="0">
                <a:solidFill>
                  <a:srgbClr val="FF0000"/>
                </a:solidFill>
                <a:latin typeface="Courier New" panose="02070309020205020404" pitchFamily="49" charset="0"/>
                <a:cs typeface="Courier New" panose="02070309020205020404" pitchFamily="49" charset="0"/>
              </a:rPr>
              <a:t>Chad   X  Z  </a:t>
            </a:r>
            <a:r>
              <a:rPr lang="en-US" sz="2000" b="1" dirty="0">
                <a:latin typeface="Courier New" panose="02070309020205020404" pitchFamily="49" charset="0"/>
                <a:cs typeface="Courier New" panose="02070309020205020404" pitchFamily="49" charset="0"/>
              </a:rPr>
              <a:t>|   Chad       Z   </a:t>
            </a:r>
          </a:p>
          <a:p>
            <a:endParaRPr lang="en-US" b="1" dirty="0">
              <a:latin typeface="Courier New" panose="02070309020205020404" pitchFamily="49" charset="0"/>
              <a:cs typeface="Courier New" panose="02070309020205020404" pitchFamily="49" charset="0"/>
            </a:endParaRPr>
          </a:p>
          <a:p>
            <a:r>
              <a:rPr lang="en-US" sz="2200" dirty="0">
                <a:solidFill>
                  <a:srgbClr val="FF0000"/>
                </a:solidFill>
              </a:rPr>
              <a:t>In Soln1S, not everyone gets their true 1st choice.    </a:t>
            </a:r>
            <a:r>
              <a:rPr lang="en-US" sz="2200" dirty="0"/>
              <a:t>Can you fix it?</a:t>
            </a:r>
          </a:p>
          <a:p>
            <a:r>
              <a:rPr lang="en-US" sz="2200" dirty="0"/>
              <a:t>   </a:t>
            </a:r>
            <a:r>
              <a:rPr lang="en-US" sz="1100" dirty="0"/>
              <a:t>**Example motivated by discussion with student Andrew Yang.</a:t>
            </a:r>
          </a:p>
        </p:txBody>
      </p:sp>
    </p:spTree>
    <p:extLst>
      <p:ext uri="{BB962C8B-B14F-4D97-AF65-F5344CB8AC3E}">
        <p14:creationId xmlns:p14="http://schemas.microsoft.com/office/powerpoint/2010/main" val="11808639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4175067-1A4E-C37B-D9F1-3AA85595EC8D}"/>
              </a:ext>
            </a:extLst>
          </p:cNvPr>
          <p:cNvSpPr>
            <a:spLocks noGrp="1"/>
          </p:cNvSpPr>
          <p:nvPr>
            <p:ph type="sldNum" sz="quarter" idx="12"/>
          </p:nvPr>
        </p:nvSpPr>
        <p:spPr>
          <a:xfrm>
            <a:off x="6428767" y="6375942"/>
            <a:ext cx="2057400" cy="365125"/>
          </a:xfrm>
        </p:spPr>
        <p:txBody>
          <a:bodyPr/>
          <a:lstStyle/>
          <a:p>
            <a:fld id="{2094E2E3-CF08-44D2-B456-AF9DF070FF9B}" type="slidenum">
              <a:rPr lang="en-GB" altLang="en-US" smtClean="0"/>
              <a:pPr/>
              <a:t>24</a:t>
            </a:fld>
            <a:endParaRPr lang="en-GB" altLang="en-US" dirty="0"/>
          </a:p>
        </p:txBody>
      </p:sp>
      <p:sp>
        <p:nvSpPr>
          <p:cNvPr id="3" name="TextBox 2">
            <a:extLst>
              <a:ext uri="{FF2B5EF4-FFF2-40B4-BE49-F238E27FC236}">
                <a16:creationId xmlns:a16="http://schemas.microsoft.com/office/drawing/2014/main" id="{992A2DF8-3BE0-B042-1911-3FFD29BC3F41}"/>
              </a:ext>
            </a:extLst>
          </p:cNvPr>
          <p:cNvSpPr txBox="1"/>
          <p:nvPr/>
        </p:nvSpPr>
        <p:spPr>
          <a:xfrm>
            <a:off x="193288" y="116933"/>
            <a:ext cx="8824332" cy="6432530"/>
          </a:xfrm>
          <a:prstGeom prst="rect">
            <a:avLst/>
          </a:prstGeom>
          <a:noFill/>
        </p:spPr>
        <p:txBody>
          <a:bodyPr wrap="square" rtlCol="0">
            <a:spAutoFit/>
          </a:bodyPr>
          <a:lstStyle/>
          <a:p>
            <a:r>
              <a:rPr lang="en-US" sz="2400" u="sng" dirty="0"/>
              <a:t>Incentive Compatibility</a:t>
            </a:r>
            <a:r>
              <a:rPr lang="en-US" sz="2400" dirty="0"/>
              <a:t>: Getting Players to Reveal True Values.</a:t>
            </a:r>
          </a:p>
          <a:p>
            <a:endParaRPr lang="en-US" dirty="0"/>
          </a:p>
          <a:p>
            <a:r>
              <a:rPr lang="en-US" sz="2400" dirty="0"/>
              <a:t>    Well known example,  </a:t>
            </a:r>
            <a:r>
              <a:rPr lang="en-US" sz="2400" dirty="0" err="1"/>
              <a:t>Vickrey</a:t>
            </a:r>
            <a:r>
              <a:rPr lang="en-US" sz="2400" dirty="0"/>
              <a:t> sealed bid 2</a:t>
            </a:r>
            <a:r>
              <a:rPr lang="en-US" sz="2400" baseline="30000" dirty="0"/>
              <a:t>nd</a:t>
            </a:r>
            <a:r>
              <a:rPr lang="en-US" sz="2400" dirty="0"/>
              <a:t> Price auction.</a:t>
            </a:r>
          </a:p>
          <a:p>
            <a:r>
              <a:rPr lang="en-US" sz="2400" dirty="0"/>
              <a:t>Bidders need only a single item. </a:t>
            </a:r>
          </a:p>
          <a:p>
            <a:r>
              <a:rPr lang="en-US" sz="2400" dirty="0"/>
              <a:t> </a:t>
            </a:r>
            <a:r>
              <a:rPr lang="en-US" sz="2400" dirty="0">
                <a:solidFill>
                  <a:srgbClr val="C00000"/>
                </a:solidFill>
              </a:rPr>
              <a:t>Winner pays bid of highest </a:t>
            </a:r>
            <a:r>
              <a:rPr lang="en-US" sz="2400" u="sng" dirty="0">
                <a:solidFill>
                  <a:srgbClr val="C00000"/>
                </a:solidFill>
              </a:rPr>
              <a:t>unsuccessful</a:t>
            </a:r>
            <a:r>
              <a:rPr lang="en-US" sz="2400" dirty="0">
                <a:solidFill>
                  <a:srgbClr val="C00000"/>
                </a:solidFill>
              </a:rPr>
              <a:t> bid</a:t>
            </a:r>
            <a:r>
              <a:rPr lang="en-US" sz="2400" dirty="0"/>
              <a:t>.</a:t>
            </a:r>
            <a:endParaRPr lang="en-US" dirty="0"/>
          </a:p>
          <a:p>
            <a:endParaRPr lang="en-US" dirty="0"/>
          </a:p>
          <a:p>
            <a:r>
              <a:rPr lang="en-US" sz="2400" dirty="0"/>
              <a:t>Buyer’s have no incentive to bid other than their true value, so-called reservation price (RP).</a:t>
            </a:r>
            <a:endParaRPr lang="en-US" dirty="0"/>
          </a:p>
          <a:p>
            <a:endParaRPr lang="en-US" dirty="0"/>
          </a:p>
          <a:p>
            <a:r>
              <a:rPr lang="en-US" sz="2400" dirty="0"/>
              <a:t>The famous German writer Goethe sold a manuscript In 1797, using a sealed-bid, second-price auction</a:t>
            </a:r>
            <a:r>
              <a:rPr lang="en-US" sz="2000" dirty="0"/>
              <a:t>. </a:t>
            </a:r>
            <a:r>
              <a:rPr lang="en-US" sz="1700" dirty="0"/>
              <a:t>(</a:t>
            </a:r>
            <a:r>
              <a:rPr lang="en-US" sz="1700" dirty="0" err="1"/>
              <a:t>Moldovanu</a:t>
            </a:r>
            <a:r>
              <a:rPr lang="en-US" sz="1700" dirty="0"/>
              <a:t> and </a:t>
            </a:r>
            <a:r>
              <a:rPr lang="en-US" sz="1700" dirty="0" err="1"/>
              <a:t>Tietzel</a:t>
            </a:r>
            <a:r>
              <a:rPr lang="en-US" sz="1700" dirty="0"/>
              <a:t> (1998).</a:t>
            </a:r>
            <a:endParaRPr lang="en-US" dirty="0"/>
          </a:p>
          <a:p>
            <a:endParaRPr lang="en-US" dirty="0"/>
          </a:p>
          <a:p>
            <a:r>
              <a:rPr lang="en-US" sz="2400" dirty="0"/>
              <a:t>Facebook has sold ad space using an extension of </a:t>
            </a:r>
            <a:r>
              <a:rPr lang="en-US" sz="2400" dirty="0" err="1"/>
              <a:t>Vickrey</a:t>
            </a:r>
            <a:r>
              <a:rPr lang="en-US" sz="2400" dirty="0"/>
              <a:t> auction due to Clarke (1971) and Groves (1973).</a:t>
            </a:r>
            <a:endParaRPr lang="en-US" sz="1200" dirty="0"/>
          </a:p>
          <a:p>
            <a:endParaRPr lang="en-US" sz="1200" dirty="0"/>
          </a:p>
          <a:p>
            <a:r>
              <a:rPr lang="en-US" sz="2400" dirty="0"/>
              <a:t>Complications: </a:t>
            </a:r>
            <a:r>
              <a:rPr lang="en-US" sz="2400" dirty="0" err="1"/>
              <a:t>i</a:t>
            </a:r>
            <a:r>
              <a:rPr lang="en-US" sz="2400" dirty="0"/>
              <a:t>) </a:t>
            </a:r>
            <a:r>
              <a:rPr lang="en-US" sz="2400" dirty="0" err="1">
                <a:solidFill>
                  <a:srgbClr val="C00000"/>
                </a:solidFill>
              </a:rPr>
              <a:t>Vickrey</a:t>
            </a:r>
            <a:r>
              <a:rPr lang="en-US" sz="2400" dirty="0">
                <a:solidFill>
                  <a:srgbClr val="C00000"/>
                </a:solidFill>
              </a:rPr>
              <a:t> auction is not incentive compatible for seller</a:t>
            </a:r>
            <a:r>
              <a:rPr lang="en-US" sz="2400" dirty="0"/>
              <a:t>, who is motivated to submit a “shill” bid.</a:t>
            </a:r>
          </a:p>
          <a:p>
            <a:r>
              <a:rPr lang="en-US" sz="2400" dirty="0"/>
              <a:t>   ii) </a:t>
            </a:r>
            <a:r>
              <a:rPr lang="en-US" sz="2400" dirty="0">
                <a:solidFill>
                  <a:srgbClr val="C00000"/>
                </a:solidFill>
              </a:rPr>
              <a:t>Bidders can collude </a:t>
            </a:r>
            <a:r>
              <a:rPr lang="en-US" sz="2400" dirty="0"/>
              <a:t>to lower price paid, or</a:t>
            </a:r>
          </a:p>
          <a:p>
            <a:r>
              <a:rPr lang="en-US" sz="2400" dirty="0"/>
              <a:t>   iii) If </a:t>
            </a:r>
            <a:r>
              <a:rPr lang="en-US" sz="2400" dirty="0">
                <a:solidFill>
                  <a:srgbClr val="C00000"/>
                </a:solidFill>
              </a:rPr>
              <a:t>Bidder A</a:t>
            </a:r>
            <a:r>
              <a:rPr lang="en-US" sz="2400" dirty="0"/>
              <a:t> knows competitor’s bid = $100, then A </a:t>
            </a:r>
            <a:r>
              <a:rPr lang="en-US" sz="2400" dirty="0">
                <a:solidFill>
                  <a:srgbClr val="C00000"/>
                </a:solidFill>
              </a:rPr>
              <a:t>can</a:t>
            </a:r>
            <a:r>
              <a:rPr lang="en-US" sz="2400" dirty="0"/>
              <a:t> bid $99 to </a:t>
            </a:r>
            <a:r>
              <a:rPr lang="en-US" sz="2400" dirty="0">
                <a:solidFill>
                  <a:srgbClr val="C00000"/>
                </a:solidFill>
              </a:rPr>
              <a:t>make competitor pay more</a:t>
            </a:r>
            <a:r>
              <a:rPr lang="en-US" sz="2400" dirty="0"/>
              <a:t>.  (This happened to Goethe.)</a:t>
            </a:r>
          </a:p>
        </p:txBody>
      </p:sp>
    </p:spTree>
    <p:extLst>
      <p:ext uri="{BB962C8B-B14F-4D97-AF65-F5344CB8AC3E}">
        <p14:creationId xmlns:p14="http://schemas.microsoft.com/office/powerpoint/2010/main" val="8479673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4175067-1A4E-C37B-D9F1-3AA85595EC8D}"/>
              </a:ext>
            </a:extLst>
          </p:cNvPr>
          <p:cNvSpPr>
            <a:spLocks noGrp="1"/>
          </p:cNvSpPr>
          <p:nvPr>
            <p:ph type="sldNum" sz="quarter" idx="12"/>
          </p:nvPr>
        </p:nvSpPr>
        <p:spPr>
          <a:xfrm>
            <a:off x="6428767" y="6375942"/>
            <a:ext cx="2057400" cy="365125"/>
          </a:xfrm>
        </p:spPr>
        <p:txBody>
          <a:bodyPr/>
          <a:lstStyle/>
          <a:p>
            <a:fld id="{2094E2E3-CF08-44D2-B456-AF9DF070FF9B}" type="slidenum">
              <a:rPr lang="en-GB" altLang="en-US" smtClean="0"/>
              <a:pPr/>
              <a:t>25</a:t>
            </a:fld>
            <a:endParaRPr lang="en-GB" altLang="en-US" dirty="0"/>
          </a:p>
        </p:txBody>
      </p:sp>
      <p:sp>
        <p:nvSpPr>
          <p:cNvPr id="3" name="TextBox 2">
            <a:extLst>
              <a:ext uri="{FF2B5EF4-FFF2-40B4-BE49-F238E27FC236}">
                <a16:creationId xmlns:a16="http://schemas.microsoft.com/office/drawing/2014/main" id="{992A2DF8-3BE0-B042-1911-3FFD29BC3F41}"/>
              </a:ext>
            </a:extLst>
          </p:cNvPr>
          <p:cNvSpPr txBox="1"/>
          <p:nvPr/>
        </p:nvSpPr>
        <p:spPr>
          <a:xfrm>
            <a:off x="193288" y="116933"/>
            <a:ext cx="8824332" cy="6524863"/>
          </a:xfrm>
          <a:prstGeom prst="rect">
            <a:avLst/>
          </a:prstGeom>
          <a:noFill/>
        </p:spPr>
        <p:txBody>
          <a:bodyPr wrap="square" rtlCol="0">
            <a:spAutoFit/>
          </a:bodyPr>
          <a:lstStyle/>
          <a:p>
            <a:r>
              <a:rPr lang="en-US" sz="2400" u="sng" dirty="0"/>
              <a:t>Incentive Compatibility</a:t>
            </a:r>
            <a:r>
              <a:rPr lang="en-US" sz="2400" dirty="0"/>
              <a:t>: Getting Players to Reveal True Values.</a:t>
            </a:r>
          </a:p>
          <a:p>
            <a:endParaRPr lang="en-US" dirty="0"/>
          </a:p>
          <a:p>
            <a:r>
              <a:rPr lang="en-US" sz="2400" dirty="0"/>
              <a:t>    Earliest example?</a:t>
            </a:r>
          </a:p>
          <a:p>
            <a:r>
              <a:rPr lang="en-US" sz="2400" dirty="0">
                <a:solidFill>
                  <a:srgbClr val="000000"/>
                </a:solidFill>
                <a:effectLst/>
                <a:latin typeface="Times New Roman" panose="02020603050405020304" pitchFamily="18" charset="0"/>
                <a:ea typeface="MS Mincho" panose="02020609040205080304" pitchFamily="49" charset="-128"/>
              </a:rPr>
              <a:t>    </a:t>
            </a:r>
            <a:r>
              <a:rPr lang="en-US" sz="2400" dirty="0">
                <a:solidFill>
                  <a:srgbClr val="000000"/>
                </a:solidFill>
                <a:effectLst/>
                <a:ea typeface="MS Mincho" panose="02020609040205080304" pitchFamily="49" charset="-128"/>
                <a:cs typeface="Arial" panose="020B0604020202020204" pitchFamily="34" charset="0"/>
              </a:rPr>
              <a:t>In 1429, Denmark charged a </a:t>
            </a:r>
            <a:r>
              <a:rPr lang="en-US" sz="2400" dirty="0">
                <a:solidFill>
                  <a:srgbClr val="000000"/>
                </a:solidFill>
                <a:ea typeface="MS Mincho" panose="02020609040205080304" pitchFamily="49" charset="-128"/>
                <a:cs typeface="Arial" panose="020B0604020202020204" pitchFamily="34" charset="0"/>
              </a:rPr>
              <a:t>one-price per ship </a:t>
            </a:r>
            <a:r>
              <a:rPr lang="en-US" sz="2400" dirty="0">
                <a:solidFill>
                  <a:srgbClr val="000000"/>
                </a:solidFill>
                <a:effectLst/>
                <a:ea typeface="MS Mincho" panose="02020609040205080304" pitchFamily="49" charset="-128"/>
                <a:cs typeface="Arial" panose="020B0604020202020204" pitchFamily="34" charset="0"/>
              </a:rPr>
              <a:t>toll on ships  through the </a:t>
            </a:r>
            <a:r>
              <a:rPr lang="en-US" sz="2400" dirty="0" err="1">
                <a:solidFill>
                  <a:srgbClr val="000000"/>
                </a:solidFill>
                <a:effectLst/>
                <a:ea typeface="MS Mincho" panose="02020609040205080304" pitchFamily="49" charset="-128"/>
                <a:cs typeface="Arial" panose="020B0604020202020204" pitchFamily="34" charset="0"/>
              </a:rPr>
              <a:t>Øresund</a:t>
            </a:r>
            <a:r>
              <a:rPr lang="en-US" sz="2400" dirty="0">
                <a:solidFill>
                  <a:srgbClr val="000000"/>
                </a:solidFill>
                <a:effectLst/>
                <a:ea typeface="MS Mincho" panose="02020609040205080304" pitchFamily="49" charset="-128"/>
                <a:cs typeface="Arial" panose="020B0604020202020204" pitchFamily="34" charset="0"/>
              </a:rPr>
              <a:t> Strait separating Denmark from Sweden.</a:t>
            </a:r>
          </a:p>
          <a:p>
            <a:r>
              <a:rPr lang="en-US" sz="2400" dirty="0">
                <a:solidFill>
                  <a:srgbClr val="000000"/>
                </a:solidFill>
                <a:effectLst/>
                <a:ea typeface="MS Mincho" panose="02020609040205080304" pitchFamily="49" charset="-128"/>
                <a:cs typeface="Arial" panose="020B0604020202020204" pitchFamily="34" charset="0"/>
              </a:rPr>
              <a:t> </a:t>
            </a:r>
          </a:p>
          <a:p>
            <a:r>
              <a:rPr lang="en-US" sz="2400" dirty="0">
                <a:solidFill>
                  <a:srgbClr val="000000"/>
                </a:solidFill>
                <a:ea typeface="MS Mincho" panose="02020609040205080304" pitchFamily="49" charset="-128"/>
                <a:cs typeface="Arial" panose="020B0604020202020204" pitchFamily="34" charset="0"/>
              </a:rPr>
              <a:t>     </a:t>
            </a:r>
            <a:r>
              <a:rPr lang="en-US" sz="2400" dirty="0">
                <a:solidFill>
                  <a:srgbClr val="000000"/>
                </a:solidFill>
                <a:effectLst/>
                <a:ea typeface="MS Mincho" panose="02020609040205080304" pitchFamily="49" charset="-128"/>
                <a:cs typeface="Arial" panose="020B0604020202020204" pitchFamily="34" charset="0"/>
              </a:rPr>
              <a:t>In 1567 the toll was changed from essentially a per-ship toll to a toll that was about 1.5% of the value of the cargo on the ship, see </a:t>
            </a:r>
            <a:r>
              <a:rPr lang="en-US" sz="2400" dirty="0" err="1">
                <a:solidFill>
                  <a:srgbClr val="000000"/>
                </a:solidFill>
                <a:effectLst/>
                <a:ea typeface="MS Mincho" panose="02020609040205080304" pitchFamily="49" charset="-128"/>
                <a:cs typeface="Arial" panose="020B0604020202020204" pitchFamily="34" charset="0"/>
              </a:rPr>
              <a:t>Haan</a:t>
            </a:r>
            <a:r>
              <a:rPr lang="en-US" sz="2400" dirty="0">
                <a:solidFill>
                  <a:srgbClr val="000000"/>
                </a:solidFill>
                <a:effectLst/>
                <a:ea typeface="MS Mincho" panose="02020609040205080304" pitchFamily="49" charset="-128"/>
                <a:cs typeface="Arial" panose="020B0604020202020204" pitchFamily="34" charset="0"/>
              </a:rPr>
              <a:t>(2012). </a:t>
            </a:r>
          </a:p>
          <a:p>
            <a:endParaRPr lang="en-US" sz="2400" dirty="0">
              <a:solidFill>
                <a:srgbClr val="000000"/>
              </a:solidFill>
              <a:ea typeface="MS Mincho" panose="02020609040205080304" pitchFamily="49" charset="-128"/>
              <a:cs typeface="Arial" panose="020B0604020202020204" pitchFamily="34" charset="0"/>
            </a:endParaRPr>
          </a:p>
          <a:p>
            <a:r>
              <a:rPr lang="en-US" sz="2400" dirty="0">
                <a:solidFill>
                  <a:srgbClr val="000000"/>
                </a:solidFill>
                <a:effectLst/>
                <a:ea typeface="MS Mincho" panose="02020609040205080304" pitchFamily="49" charset="-128"/>
                <a:cs typeface="Arial" panose="020B0604020202020204" pitchFamily="34" charset="0"/>
              </a:rPr>
              <a:t>      To encourage/incentivize ship captains to </a:t>
            </a:r>
          </a:p>
          <a:p>
            <a:r>
              <a:rPr lang="en-US" sz="2400" dirty="0">
                <a:solidFill>
                  <a:srgbClr val="000000"/>
                </a:solidFill>
                <a:ea typeface="MS Mincho" panose="02020609040205080304" pitchFamily="49" charset="-128"/>
                <a:cs typeface="Arial" panose="020B0604020202020204" pitchFamily="34" charset="0"/>
              </a:rPr>
              <a:t> </a:t>
            </a:r>
            <a:r>
              <a:rPr lang="en-US" sz="2400" dirty="0">
                <a:solidFill>
                  <a:srgbClr val="000000"/>
                </a:solidFill>
                <a:effectLst/>
                <a:ea typeface="MS Mincho" panose="02020609040205080304" pitchFamily="49" charset="-128"/>
                <a:cs typeface="Arial" panose="020B0604020202020204" pitchFamily="34" charset="0"/>
              </a:rPr>
              <a:t>accurately estimate the value of their ship's cargo, </a:t>
            </a:r>
          </a:p>
          <a:p>
            <a:r>
              <a:rPr lang="en-US" sz="2400" dirty="0">
                <a:solidFill>
                  <a:srgbClr val="000000"/>
                </a:solidFill>
                <a:effectLst/>
                <a:ea typeface="MS Mincho" panose="02020609040205080304" pitchFamily="49" charset="-128"/>
                <a:cs typeface="Arial" panose="020B0604020202020204" pitchFamily="34" charset="0"/>
              </a:rPr>
              <a:t>      Denmark stipulated that it had the </a:t>
            </a:r>
          </a:p>
          <a:p>
            <a:r>
              <a:rPr lang="en-US" sz="2400" dirty="0">
                <a:solidFill>
                  <a:srgbClr val="000000"/>
                </a:solidFill>
                <a:effectLst/>
                <a:ea typeface="MS Mincho" panose="02020609040205080304" pitchFamily="49" charset="-128"/>
                <a:cs typeface="Arial" panose="020B0604020202020204" pitchFamily="34" charset="0"/>
              </a:rPr>
              <a:t>right to buy the ship's cargo at the price given by the captain. </a:t>
            </a:r>
          </a:p>
          <a:p>
            <a:endParaRPr lang="en-US" sz="2400" dirty="0">
              <a:solidFill>
                <a:srgbClr val="000000"/>
              </a:solidFill>
              <a:effectLst/>
              <a:ea typeface="MS Mincho" panose="02020609040205080304" pitchFamily="49" charset="-128"/>
              <a:cs typeface="Arial" panose="020B0604020202020204" pitchFamily="34" charset="0"/>
            </a:endParaRPr>
          </a:p>
          <a:p>
            <a:r>
              <a:rPr lang="en-US" sz="2400" dirty="0">
                <a:solidFill>
                  <a:srgbClr val="000000"/>
                </a:solidFill>
                <a:ea typeface="MS Mincho" panose="02020609040205080304" pitchFamily="49" charset="-128"/>
                <a:cs typeface="Arial" panose="020B0604020202020204" pitchFamily="34" charset="0"/>
              </a:rPr>
              <a:t>      </a:t>
            </a:r>
            <a:r>
              <a:rPr lang="en-US" sz="2400" dirty="0">
                <a:solidFill>
                  <a:srgbClr val="000000"/>
                </a:solidFill>
                <a:effectLst/>
                <a:ea typeface="MS Mincho" panose="02020609040205080304" pitchFamily="49" charset="-128"/>
                <a:cs typeface="Arial" panose="020B0604020202020204" pitchFamily="34" charset="0"/>
              </a:rPr>
              <a:t>This gave a strong incentive to the captain to not severely understate the value of the cargo.</a:t>
            </a:r>
            <a:endParaRPr lang="en-US" sz="2400" dirty="0">
              <a:effectLst/>
              <a:ea typeface="Times New Roman" panose="02020603050405020304" pitchFamily="18" charset="0"/>
              <a:cs typeface="Arial" panose="020B0604020202020204" pitchFamily="34" charset="0"/>
            </a:endParaRPr>
          </a:p>
          <a:p>
            <a:endParaRPr lang="en-US" sz="2400" dirty="0"/>
          </a:p>
        </p:txBody>
      </p:sp>
    </p:spTree>
    <p:extLst>
      <p:ext uri="{BB962C8B-B14F-4D97-AF65-F5344CB8AC3E}">
        <p14:creationId xmlns:p14="http://schemas.microsoft.com/office/powerpoint/2010/main" val="7842285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9477560-A619-43D8-B27A-2FAAF90A1D04}"/>
              </a:ext>
            </a:extLst>
          </p:cNvPr>
          <p:cNvSpPr>
            <a:spLocks noGrp="1"/>
          </p:cNvSpPr>
          <p:nvPr>
            <p:ph type="sldNum" sz="quarter" idx="12"/>
          </p:nvPr>
        </p:nvSpPr>
        <p:spPr>
          <a:xfrm>
            <a:off x="6714389" y="6313665"/>
            <a:ext cx="2057400" cy="365125"/>
          </a:xfrm>
        </p:spPr>
        <p:txBody>
          <a:bodyPr rtlCol="0"/>
          <a:lstStyle/>
          <a:p>
            <a:pPr>
              <a:defRPr/>
            </a:pPr>
            <a:fld id="{FDA13382-528E-47E5-830C-40FA325959DE}" type="slidenum">
              <a:rPr lang="en-GB" altLang="en-US">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rPr>
              <a:pPr>
                <a:defRPr/>
              </a:pPr>
              <a:t>26</a:t>
            </a:fld>
            <a:endParaRPr lang="en-GB" altLang="en-US">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endParaRPr>
          </a:p>
        </p:txBody>
      </p:sp>
      <p:sp>
        <p:nvSpPr>
          <p:cNvPr id="35843" name="TextBox 2">
            <a:extLst>
              <a:ext uri="{FF2B5EF4-FFF2-40B4-BE49-F238E27FC236}">
                <a16:creationId xmlns:a16="http://schemas.microsoft.com/office/drawing/2014/main" id="{F84F9271-F064-4118-8F46-7F4EE3FC8A37}"/>
              </a:ext>
            </a:extLst>
          </p:cNvPr>
          <p:cNvSpPr txBox="1">
            <a:spLocks noChangeArrowheads="1"/>
          </p:cNvSpPr>
          <p:nvPr/>
        </p:nvSpPr>
        <p:spPr bwMode="auto">
          <a:xfrm>
            <a:off x="152400" y="148001"/>
            <a:ext cx="9143999" cy="2277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000">
                <a:solidFill>
                  <a:schemeClr val="tx1"/>
                </a:solidFill>
                <a:latin typeface="Arial" panose="020B0604020202020204" pitchFamily="34" charset="0"/>
              </a:defRPr>
            </a:lvl1pPr>
            <a:lvl2pPr marL="742950" indent="-285750">
              <a:defRPr sz="1000">
                <a:solidFill>
                  <a:schemeClr val="tx1"/>
                </a:solidFill>
                <a:latin typeface="Arial" panose="020B0604020202020204" pitchFamily="34" charset="0"/>
              </a:defRPr>
            </a:lvl2pPr>
            <a:lvl3pPr marL="1143000" indent="-228600">
              <a:defRPr sz="1000">
                <a:solidFill>
                  <a:schemeClr val="tx1"/>
                </a:solidFill>
                <a:latin typeface="Arial" panose="020B0604020202020204" pitchFamily="34" charset="0"/>
              </a:defRPr>
            </a:lvl3pPr>
            <a:lvl4pPr marL="1600200" indent="-228600">
              <a:defRPr sz="1000">
                <a:solidFill>
                  <a:schemeClr val="tx1"/>
                </a:solidFill>
                <a:latin typeface="Arial" panose="020B0604020202020204" pitchFamily="34" charset="0"/>
              </a:defRPr>
            </a:lvl4pPr>
            <a:lvl5pPr marL="2057400" indent="-228600">
              <a:defRPr sz="1000">
                <a:solidFill>
                  <a:schemeClr val="tx1"/>
                </a:solidFill>
                <a:latin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defRPr>
            </a:lvl9pPr>
          </a:lstStyle>
          <a:p>
            <a:r>
              <a:rPr lang="en-US" sz="2000" b="1" dirty="0">
                <a:latin typeface="Helvetica" panose="020B0604020202020204" pitchFamily="34" charset="0"/>
                <a:cs typeface="Helvetica" panose="020B0604020202020204" pitchFamily="34" charset="0"/>
              </a:rPr>
              <a:t>  </a:t>
            </a:r>
            <a:r>
              <a:rPr lang="en-US" sz="2400" b="1" u="sng" dirty="0">
                <a:latin typeface="Helvetica" panose="020B0604020202020204" pitchFamily="34" charset="0"/>
                <a:cs typeface="Helvetica" panose="020B0604020202020204" pitchFamily="34" charset="0"/>
              </a:rPr>
              <a:t>Is it Easy to Get a Pareto Optimal Solution?</a:t>
            </a:r>
          </a:p>
          <a:p>
            <a:endParaRPr lang="en-US" sz="2000" b="1" u="sng" dirty="0">
              <a:latin typeface="Helvetica" panose="020B0604020202020204" pitchFamily="34" charset="0"/>
              <a:cs typeface="Helvetica" panose="020B0604020202020204" pitchFamily="34" charset="0"/>
            </a:endParaRPr>
          </a:p>
          <a:p>
            <a:r>
              <a:rPr lang="en-US" sz="2000" b="1" dirty="0">
                <a:latin typeface="Helvetica" panose="020B0604020202020204" pitchFamily="34" charset="0"/>
                <a:cs typeface="Helvetica" panose="020B0604020202020204" pitchFamily="34" charset="0"/>
              </a:rPr>
              <a:t>   Method WS:  Maximize a strictly positively </a:t>
            </a:r>
            <a:r>
              <a:rPr lang="en-US" sz="2000" b="1" dirty="0">
                <a:solidFill>
                  <a:srgbClr val="C00000"/>
                </a:solidFill>
                <a:latin typeface="Helvetica" panose="020B0604020202020204" pitchFamily="34" charset="0"/>
                <a:cs typeface="Helvetica" panose="020B0604020202020204" pitchFamily="34" charset="0"/>
              </a:rPr>
              <a:t>W</a:t>
            </a:r>
            <a:r>
              <a:rPr lang="en-US" sz="2000" b="1" dirty="0">
                <a:latin typeface="Helvetica" panose="020B0604020202020204" pitchFamily="34" charset="0"/>
                <a:cs typeface="Helvetica" panose="020B0604020202020204" pitchFamily="34" charset="0"/>
              </a:rPr>
              <a:t>eighted </a:t>
            </a:r>
            <a:r>
              <a:rPr lang="en-US" sz="2000" b="1" dirty="0">
                <a:solidFill>
                  <a:srgbClr val="C00000"/>
                </a:solidFill>
                <a:latin typeface="Helvetica" panose="020B0604020202020204" pitchFamily="34" charset="0"/>
                <a:cs typeface="Helvetica" panose="020B0604020202020204" pitchFamily="34" charset="0"/>
              </a:rPr>
              <a:t>S</a:t>
            </a:r>
            <a:r>
              <a:rPr lang="en-US" sz="2000" b="1" dirty="0">
                <a:latin typeface="Helvetica" panose="020B0604020202020204" pitchFamily="34" charset="0"/>
                <a:cs typeface="Helvetica" panose="020B0604020202020204" pitchFamily="34" charset="0"/>
              </a:rPr>
              <a:t>um of the</a:t>
            </a:r>
          </a:p>
          <a:p>
            <a:r>
              <a:rPr lang="en-US" sz="2000" b="1" dirty="0">
                <a:latin typeface="Helvetica" panose="020B0604020202020204" pitchFamily="34" charset="0"/>
                <a:cs typeface="Helvetica" panose="020B0604020202020204" pitchFamily="34" charset="0"/>
              </a:rPr>
              <a:t>             individual utilities (objectives).  Point will be Pareto optimal.</a:t>
            </a:r>
          </a:p>
          <a:p>
            <a:endParaRPr lang="en-US" sz="2000" b="1" dirty="0">
              <a:latin typeface="Helvetica" panose="020B0604020202020204" pitchFamily="34" charset="0"/>
              <a:cs typeface="Helvetica" panose="020B0604020202020204" pitchFamily="34" charset="0"/>
            </a:endParaRPr>
          </a:p>
          <a:p>
            <a:r>
              <a:rPr lang="en-US" sz="2000" b="1" dirty="0">
                <a:latin typeface="Helvetica" panose="020B0604020202020204" pitchFamily="34" charset="0"/>
                <a:cs typeface="Helvetica" panose="020B0604020202020204" pitchFamily="34" charset="0"/>
              </a:rPr>
              <a:t>   Q: Will WS always get all Pareto optimal solutions?   A:    No.</a:t>
            </a:r>
            <a:r>
              <a:rPr lang="en-US" sz="1600" b="1" dirty="0">
                <a:solidFill>
                  <a:schemeClr val="accent3">
                    <a:lumMod val="40000"/>
                    <a:lumOff val="60000"/>
                  </a:schemeClr>
                </a:solidFill>
                <a:latin typeface="Helvetica" panose="020B0604020202020204" pitchFamily="34" charset="0"/>
                <a:cs typeface="Helvetica" panose="020B0604020202020204" pitchFamily="34" charset="0"/>
              </a:rPr>
              <a:t>  </a:t>
            </a:r>
            <a:endParaRPr lang="en-US" sz="1600" b="1" dirty="0">
              <a:solidFill>
                <a:schemeClr val="tx1">
                  <a:lumMod val="95000"/>
                </a:schemeClr>
              </a:solidFill>
              <a:latin typeface="Courier New" panose="02070309020205020404" pitchFamily="49" charset="0"/>
            </a:endParaRPr>
          </a:p>
          <a:p>
            <a:endParaRPr lang="en-US" sz="1800" dirty="0">
              <a:solidFill>
                <a:srgbClr val="000000"/>
              </a:solidFill>
              <a:latin typeface="Courier New" panose="02070309020205020404" pitchFamily="49" charset="0"/>
            </a:endParaRPr>
          </a:p>
        </p:txBody>
      </p:sp>
      <p:cxnSp>
        <p:nvCxnSpPr>
          <p:cNvPr id="9" name="Straight Connector 8">
            <a:extLst>
              <a:ext uri="{FF2B5EF4-FFF2-40B4-BE49-F238E27FC236}">
                <a16:creationId xmlns:a16="http://schemas.microsoft.com/office/drawing/2014/main" id="{711DA4A2-B3BB-43AD-B6EE-4A37312E1722}"/>
              </a:ext>
            </a:extLst>
          </p:cNvPr>
          <p:cNvCxnSpPr>
            <a:cxnSpLocks/>
          </p:cNvCxnSpPr>
          <p:nvPr/>
        </p:nvCxnSpPr>
        <p:spPr>
          <a:xfrm flipV="1">
            <a:off x="1861038" y="2497108"/>
            <a:ext cx="0" cy="343486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AD639338-627A-4A79-B4CE-1EC97C253E27}"/>
              </a:ext>
            </a:extLst>
          </p:cNvPr>
          <p:cNvCxnSpPr>
            <a:cxnSpLocks/>
          </p:cNvCxnSpPr>
          <p:nvPr/>
        </p:nvCxnSpPr>
        <p:spPr>
          <a:xfrm>
            <a:off x="1861038" y="5931969"/>
            <a:ext cx="3566747"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2E6DDDC1-3340-43FB-A875-F8C9DAF149E2}"/>
              </a:ext>
            </a:extLst>
          </p:cNvPr>
          <p:cNvSpPr txBox="1"/>
          <p:nvPr/>
        </p:nvSpPr>
        <p:spPr>
          <a:xfrm>
            <a:off x="1708636" y="5961248"/>
            <a:ext cx="4208579" cy="400110"/>
          </a:xfrm>
          <a:prstGeom prst="rect">
            <a:avLst/>
          </a:prstGeom>
          <a:noFill/>
        </p:spPr>
        <p:txBody>
          <a:bodyPr wrap="square" rtlCol="0">
            <a:spAutoFit/>
          </a:bodyPr>
          <a:lstStyle/>
          <a:p>
            <a:r>
              <a:rPr lang="en-US" sz="2000" dirty="0"/>
              <a:t>0       1             4                      9</a:t>
            </a:r>
          </a:p>
        </p:txBody>
      </p:sp>
      <p:sp>
        <p:nvSpPr>
          <p:cNvPr id="17" name="TextBox 16">
            <a:extLst>
              <a:ext uri="{FF2B5EF4-FFF2-40B4-BE49-F238E27FC236}">
                <a16:creationId xmlns:a16="http://schemas.microsoft.com/office/drawing/2014/main" id="{34AFAA23-B233-420F-A71A-DD7F6C9C4BCC}"/>
              </a:ext>
            </a:extLst>
          </p:cNvPr>
          <p:cNvSpPr txBox="1"/>
          <p:nvPr/>
        </p:nvSpPr>
        <p:spPr>
          <a:xfrm>
            <a:off x="1509350" y="2420321"/>
            <a:ext cx="527529" cy="4370427"/>
          </a:xfrm>
          <a:prstGeom prst="rect">
            <a:avLst/>
          </a:prstGeom>
          <a:noFill/>
        </p:spPr>
        <p:txBody>
          <a:bodyPr wrap="square" rtlCol="0">
            <a:spAutoFit/>
          </a:bodyPr>
          <a:lstStyle/>
          <a:p>
            <a:r>
              <a:rPr lang="en-US" sz="2000" dirty="0"/>
              <a:t>9</a:t>
            </a:r>
          </a:p>
          <a:p>
            <a:endParaRPr lang="en-US" sz="1800" dirty="0"/>
          </a:p>
          <a:p>
            <a:endParaRPr lang="en-US" sz="1800" dirty="0"/>
          </a:p>
          <a:p>
            <a:endParaRPr lang="en-US" sz="1800" dirty="0"/>
          </a:p>
          <a:p>
            <a:endParaRPr lang="en-US" sz="1800" dirty="0"/>
          </a:p>
          <a:p>
            <a:endParaRPr lang="en-US" sz="1800" dirty="0"/>
          </a:p>
          <a:p>
            <a:r>
              <a:rPr lang="en-US" sz="2000" dirty="0"/>
              <a:t>4</a:t>
            </a:r>
            <a:endParaRPr lang="en-US" sz="2200" dirty="0"/>
          </a:p>
          <a:p>
            <a:endParaRPr lang="en-US" sz="2200" dirty="0"/>
          </a:p>
          <a:p>
            <a:endParaRPr lang="en-US" sz="2200" dirty="0"/>
          </a:p>
          <a:p>
            <a:r>
              <a:rPr lang="en-US" sz="2000" dirty="0"/>
              <a:t>1</a:t>
            </a:r>
            <a:endParaRPr lang="en-US" sz="2400" dirty="0"/>
          </a:p>
          <a:p>
            <a:endParaRPr lang="en-US" sz="2400" dirty="0"/>
          </a:p>
          <a:p>
            <a:r>
              <a:rPr lang="en-US" sz="2000" dirty="0"/>
              <a:t>0</a:t>
            </a:r>
          </a:p>
          <a:p>
            <a:endParaRPr lang="en-US" sz="2000" dirty="0"/>
          </a:p>
          <a:p>
            <a:endParaRPr lang="en-US" dirty="0"/>
          </a:p>
        </p:txBody>
      </p:sp>
      <p:sp>
        <p:nvSpPr>
          <p:cNvPr id="18" name="TextBox 17">
            <a:extLst>
              <a:ext uri="{FF2B5EF4-FFF2-40B4-BE49-F238E27FC236}">
                <a16:creationId xmlns:a16="http://schemas.microsoft.com/office/drawing/2014/main" id="{FB0C5347-EC06-4DE9-9BF0-9363B955712F}"/>
              </a:ext>
            </a:extLst>
          </p:cNvPr>
          <p:cNvSpPr txBox="1"/>
          <p:nvPr/>
        </p:nvSpPr>
        <p:spPr>
          <a:xfrm>
            <a:off x="2036880" y="2420321"/>
            <a:ext cx="3552092" cy="3231654"/>
          </a:xfrm>
          <a:prstGeom prst="rect">
            <a:avLst/>
          </a:prstGeom>
          <a:noFill/>
        </p:spPr>
        <p:txBody>
          <a:bodyPr wrap="square" rtlCol="0">
            <a:spAutoFit/>
          </a:bodyPr>
          <a:lstStyle/>
          <a:p>
            <a:r>
              <a:rPr lang="en-US" sz="2000" dirty="0"/>
              <a:t>    A</a:t>
            </a:r>
            <a:endParaRPr lang="en-US" sz="2100" dirty="0"/>
          </a:p>
          <a:p>
            <a:endParaRPr lang="en-US" sz="2100" dirty="0"/>
          </a:p>
          <a:p>
            <a:endParaRPr lang="en-US" sz="2100" dirty="0"/>
          </a:p>
          <a:p>
            <a:endParaRPr lang="en-US" sz="2100" dirty="0"/>
          </a:p>
          <a:p>
            <a:endParaRPr lang="en-US" sz="2100" dirty="0"/>
          </a:p>
          <a:p>
            <a:r>
              <a:rPr lang="en-US" sz="2000" dirty="0"/>
              <a:t>                  B</a:t>
            </a:r>
            <a:endParaRPr lang="en-US" sz="2100" dirty="0"/>
          </a:p>
          <a:p>
            <a:endParaRPr lang="en-US" sz="2100" dirty="0"/>
          </a:p>
          <a:p>
            <a:endParaRPr lang="en-US" sz="2100" dirty="0"/>
          </a:p>
          <a:p>
            <a:r>
              <a:rPr lang="en-US" sz="2000" dirty="0"/>
              <a:t>                                           C</a:t>
            </a:r>
          </a:p>
          <a:p>
            <a:endParaRPr lang="en-US" sz="2000" dirty="0"/>
          </a:p>
        </p:txBody>
      </p:sp>
      <p:sp>
        <p:nvSpPr>
          <p:cNvPr id="19" name="TextBox 18">
            <a:extLst>
              <a:ext uri="{FF2B5EF4-FFF2-40B4-BE49-F238E27FC236}">
                <a16:creationId xmlns:a16="http://schemas.microsoft.com/office/drawing/2014/main" id="{ECCC47A5-08EE-48C9-8346-97DD568D1932}"/>
              </a:ext>
            </a:extLst>
          </p:cNvPr>
          <p:cNvSpPr txBox="1"/>
          <p:nvPr/>
        </p:nvSpPr>
        <p:spPr>
          <a:xfrm>
            <a:off x="6457950" y="2736751"/>
            <a:ext cx="2404696" cy="3046988"/>
          </a:xfrm>
          <a:prstGeom prst="rect">
            <a:avLst/>
          </a:prstGeom>
          <a:noFill/>
        </p:spPr>
        <p:txBody>
          <a:bodyPr wrap="square" rtlCol="0">
            <a:spAutoFit/>
          </a:bodyPr>
          <a:lstStyle/>
          <a:p>
            <a:r>
              <a:rPr lang="en-US" sz="2400" dirty="0"/>
              <a:t>There is no set of weights</a:t>
            </a:r>
          </a:p>
          <a:p>
            <a:r>
              <a:rPr lang="en-US" sz="2400" dirty="0"/>
              <a:t> W1 and W2 that will choose point B, although B is a</a:t>
            </a:r>
          </a:p>
          <a:p>
            <a:r>
              <a:rPr lang="en-US" sz="2400" dirty="0"/>
              <a:t>Pareto Optimal point.</a:t>
            </a:r>
          </a:p>
        </p:txBody>
      </p:sp>
      <p:sp>
        <p:nvSpPr>
          <p:cNvPr id="21" name="TextBox 20">
            <a:extLst>
              <a:ext uri="{FF2B5EF4-FFF2-40B4-BE49-F238E27FC236}">
                <a16:creationId xmlns:a16="http://schemas.microsoft.com/office/drawing/2014/main" id="{C49A0AF9-0DEE-488F-922A-82F1660497E0}"/>
              </a:ext>
            </a:extLst>
          </p:cNvPr>
          <p:cNvSpPr txBox="1"/>
          <p:nvPr/>
        </p:nvSpPr>
        <p:spPr>
          <a:xfrm>
            <a:off x="152400" y="3106083"/>
            <a:ext cx="1160597" cy="2862322"/>
          </a:xfrm>
          <a:prstGeom prst="rect">
            <a:avLst/>
          </a:prstGeom>
          <a:noFill/>
        </p:spPr>
        <p:txBody>
          <a:bodyPr wrap="square" rtlCol="0">
            <a:spAutoFit/>
          </a:bodyPr>
          <a:lstStyle/>
          <a:p>
            <a:r>
              <a:rPr lang="en-US" sz="2400" dirty="0"/>
              <a:t>Utility</a:t>
            </a:r>
          </a:p>
          <a:p>
            <a:endParaRPr lang="en-US" sz="2400" dirty="0"/>
          </a:p>
          <a:p>
            <a:r>
              <a:rPr lang="en-US" sz="2400" dirty="0"/>
              <a:t> of</a:t>
            </a:r>
          </a:p>
          <a:p>
            <a:endParaRPr lang="en-US" sz="2400" dirty="0"/>
          </a:p>
          <a:p>
            <a:r>
              <a:rPr lang="en-US" sz="2400" dirty="0"/>
              <a:t>Party 2</a:t>
            </a:r>
          </a:p>
          <a:p>
            <a:endParaRPr lang="en-US" sz="2400" dirty="0"/>
          </a:p>
          <a:p>
            <a:r>
              <a:rPr lang="en-US" sz="1800" dirty="0"/>
              <a:t>(More is better)</a:t>
            </a:r>
          </a:p>
        </p:txBody>
      </p:sp>
      <p:sp>
        <p:nvSpPr>
          <p:cNvPr id="23" name="TextBox 22">
            <a:extLst>
              <a:ext uri="{FF2B5EF4-FFF2-40B4-BE49-F238E27FC236}">
                <a16:creationId xmlns:a16="http://schemas.microsoft.com/office/drawing/2014/main" id="{627A4206-8964-4E04-BEC8-26AD8F9B4DB9}"/>
              </a:ext>
            </a:extLst>
          </p:cNvPr>
          <p:cNvSpPr txBox="1"/>
          <p:nvPr/>
        </p:nvSpPr>
        <p:spPr>
          <a:xfrm>
            <a:off x="2429612" y="6318230"/>
            <a:ext cx="2854574" cy="461665"/>
          </a:xfrm>
          <a:prstGeom prst="rect">
            <a:avLst/>
          </a:prstGeom>
          <a:noFill/>
        </p:spPr>
        <p:txBody>
          <a:bodyPr wrap="square" rtlCol="0">
            <a:spAutoFit/>
          </a:bodyPr>
          <a:lstStyle/>
          <a:p>
            <a:r>
              <a:rPr lang="en-US" sz="2400" dirty="0"/>
              <a:t>Utility of Party 1</a:t>
            </a:r>
          </a:p>
        </p:txBody>
      </p:sp>
    </p:spTree>
    <p:extLst>
      <p:ext uri="{BB962C8B-B14F-4D97-AF65-F5344CB8AC3E}">
        <p14:creationId xmlns:p14="http://schemas.microsoft.com/office/powerpoint/2010/main" val="40399445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9477560-A619-43D8-B27A-2FAAF90A1D04}"/>
              </a:ext>
            </a:extLst>
          </p:cNvPr>
          <p:cNvSpPr>
            <a:spLocks noGrp="1"/>
          </p:cNvSpPr>
          <p:nvPr>
            <p:ph type="sldNum" sz="quarter" idx="12"/>
          </p:nvPr>
        </p:nvSpPr>
        <p:spPr>
          <a:xfrm>
            <a:off x="6714389" y="6313665"/>
            <a:ext cx="2057400" cy="365125"/>
          </a:xfrm>
        </p:spPr>
        <p:txBody>
          <a:bodyPr rtlCol="0"/>
          <a:lstStyle/>
          <a:p>
            <a:pPr>
              <a:defRPr/>
            </a:pPr>
            <a:fld id="{FDA13382-528E-47E5-830C-40FA325959DE}" type="slidenum">
              <a:rPr lang="en-GB" altLang="en-US">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rPr>
              <a:pPr>
                <a:defRPr/>
              </a:pPr>
              <a:t>27</a:t>
            </a:fld>
            <a:endParaRPr lang="en-GB" altLang="en-US" dirty="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endParaRPr>
          </a:p>
        </p:txBody>
      </p:sp>
      <p:sp>
        <p:nvSpPr>
          <p:cNvPr id="35843" name="TextBox 2">
            <a:extLst>
              <a:ext uri="{FF2B5EF4-FFF2-40B4-BE49-F238E27FC236}">
                <a16:creationId xmlns:a16="http://schemas.microsoft.com/office/drawing/2014/main" id="{F84F9271-F064-4118-8F46-7F4EE3FC8A37}"/>
              </a:ext>
            </a:extLst>
          </p:cNvPr>
          <p:cNvSpPr txBox="1">
            <a:spLocks noChangeArrowheads="1"/>
          </p:cNvSpPr>
          <p:nvPr/>
        </p:nvSpPr>
        <p:spPr bwMode="auto">
          <a:xfrm>
            <a:off x="152400" y="148001"/>
            <a:ext cx="9143999" cy="24314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000">
                <a:solidFill>
                  <a:schemeClr val="tx1"/>
                </a:solidFill>
                <a:latin typeface="Arial" panose="020B0604020202020204" pitchFamily="34" charset="0"/>
              </a:defRPr>
            </a:lvl1pPr>
            <a:lvl2pPr marL="742950" indent="-285750">
              <a:defRPr sz="1000">
                <a:solidFill>
                  <a:schemeClr val="tx1"/>
                </a:solidFill>
                <a:latin typeface="Arial" panose="020B0604020202020204" pitchFamily="34" charset="0"/>
              </a:defRPr>
            </a:lvl2pPr>
            <a:lvl3pPr marL="1143000" indent="-228600">
              <a:defRPr sz="1000">
                <a:solidFill>
                  <a:schemeClr val="tx1"/>
                </a:solidFill>
                <a:latin typeface="Arial" panose="020B0604020202020204" pitchFamily="34" charset="0"/>
              </a:defRPr>
            </a:lvl3pPr>
            <a:lvl4pPr marL="1600200" indent="-228600">
              <a:defRPr sz="1000">
                <a:solidFill>
                  <a:schemeClr val="tx1"/>
                </a:solidFill>
                <a:latin typeface="Arial" panose="020B0604020202020204" pitchFamily="34" charset="0"/>
              </a:defRPr>
            </a:lvl4pPr>
            <a:lvl5pPr marL="2057400" indent="-228600">
              <a:defRPr sz="1000">
                <a:solidFill>
                  <a:schemeClr val="tx1"/>
                </a:solidFill>
                <a:latin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defRPr>
            </a:lvl9pPr>
          </a:lstStyle>
          <a:p>
            <a:r>
              <a:rPr lang="en-US" sz="2000" b="1" dirty="0">
                <a:latin typeface="Helvetica" panose="020B0604020202020204" pitchFamily="34" charset="0"/>
                <a:cs typeface="Helvetica" panose="020B0604020202020204" pitchFamily="34" charset="0"/>
              </a:rPr>
              <a:t>  </a:t>
            </a:r>
            <a:r>
              <a:rPr lang="en-US" sz="2400" b="1" u="sng" dirty="0">
                <a:latin typeface="Helvetica" panose="020B0604020202020204" pitchFamily="34" charset="0"/>
                <a:cs typeface="Helvetica" panose="020B0604020202020204" pitchFamily="34" charset="0"/>
              </a:rPr>
              <a:t>Is it Easy to Get a Pareto Optimal Solution?</a:t>
            </a:r>
          </a:p>
          <a:p>
            <a:endParaRPr lang="en-US" sz="2000" b="1" u="sng" dirty="0">
              <a:latin typeface="Helvetica" panose="020B0604020202020204" pitchFamily="34" charset="0"/>
              <a:cs typeface="Helvetica" panose="020B0604020202020204" pitchFamily="34" charset="0"/>
            </a:endParaRPr>
          </a:p>
          <a:p>
            <a:r>
              <a:rPr lang="en-US" sz="2000" b="1" dirty="0">
                <a:latin typeface="Helvetica" panose="020B0604020202020204" pitchFamily="34" charset="0"/>
                <a:cs typeface="Helvetica" panose="020B0604020202020204" pitchFamily="34" charset="0"/>
              </a:rPr>
              <a:t>   Method: Constrain All But 1 (CAB1):  </a:t>
            </a:r>
          </a:p>
          <a:p>
            <a:r>
              <a:rPr lang="en-US" sz="2000" b="1" dirty="0">
                <a:latin typeface="Helvetica" panose="020B0604020202020204" pitchFamily="34" charset="0"/>
                <a:cs typeface="Helvetica" panose="020B0604020202020204" pitchFamily="34" charset="0"/>
              </a:rPr>
              <a:t>     Maximize </a:t>
            </a:r>
            <a:r>
              <a:rPr lang="en-US" sz="2000" b="1" i="1" dirty="0">
                <a:latin typeface="Helvetica" panose="020B0604020202020204" pitchFamily="34" charset="0"/>
                <a:cs typeface="Helvetica" panose="020B0604020202020204" pitchFamily="34" charset="0"/>
              </a:rPr>
              <a:t>U</a:t>
            </a:r>
            <a:r>
              <a:rPr lang="en-US" sz="2000" b="1" dirty="0">
                <a:latin typeface="Helvetica" panose="020B0604020202020204" pitchFamily="34" charset="0"/>
                <a:cs typeface="Helvetica" panose="020B0604020202020204" pitchFamily="34" charset="0"/>
              </a:rPr>
              <a:t>(1),     subject to </a:t>
            </a:r>
            <a:r>
              <a:rPr lang="en-US" sz="2000" b="1" i="1" dirty="0">
                <a:latin typeface="Helvetica" panose="020B0604020202020204" pitchFamily="34" charset="0"/>
                <a:cs typeface="Helvetica" panose="020B0604020202020204" pitchFamily="34" charset="0"/>
              </a:rPr>
              <a:t>U</a:t>
            </a:r>
            <a:r>
              <a:rPr lang="en-US" sz="2000" b="1" dirty="0">
                <a:latin typeface="Helvetica" panose="020B0604020202020204" pitchFamily="34" charset="0"/>
                <a:cs typeface="Helvetica" panose="020B0604020202020204" pitchFamily="34" charset="0"/>
              </a:rPr>
              <a:t>( </a:t>
            </a:r>
            <a:r>
              <a:rPr lang="en-US" sz="2000" b="1" i="1" dirty="0">
                <a:latin typeface="Helvetica" panose="020B0604020202020204" pitchFamily="34" charset="0"/>
                <a:cs typeface="Helvetica" panose="020B0604020202020204" pitchFamily="34" charset="0"/>
              </a:rPr>
              <a:t>j</a:t>
            </a:r>
            <a:r>
              <a:rPr lang="en-US" sz="2000" b="1" dirty="0">
                <a:latin typeface="Helvetica" panose="020B0604020202020204" pitchFamily="34" charset="0"/>
                <a:cs typeface="Helvetica" panose="020B0604020202020204" pitchFamily="34" charset="0"/>
              </a:rPr>
              <a:t>) ≥ </a:t>
            </a:r>
            <a:r>
              <a:rPr lang="en-US" sz="2000" b="1" i="1" dirty="0" err="1">
                <a:latin typeface="Helvetica" panose="020B0604020202020204" pitchFamily="34" charset="0"/>
                <a:cs typeface="Helvetica" panose="020B0604020202020204" pitchFamily="34" charset="0"/>
              </a:rPr>
              <a:t>Targ</a:t>
            </a:r>
            <a:r>
              <a:rPr lang="en-US" sz="2000" b="1" dirty="0">
                <a:latin typeface="Helvetica" panose="020B0604020202020204" pitchFamily="34" charset="0"/>
                <a:cs typeface="Helvetica" panose="020B0604020202020204" pitchFamily="34" charset="0"/>
              </a:rPr>
              <a:t>( </a:t>
            </a:r>
            <a:r>
              <a:rPr lang="en-US" sz="2000" b="1" i="1" dirty="0">
                <a:latin typeface="Helvetica" panose="020B0604020202020204" pitchFamily="34" charset="0"/>
                <a:cs typeface="Helvetica" panose="020B0604020202020204" pitchFamily="34" charset="0"/>
              </a:rPr>
              <a:t>j</a:t>
            </a:r>
            <a:r>
              <a:rPr lang="en-US" sz="2000" b="1" dirty="0">
                <a:latin typeface="Helvetica" panose="020B0604020202020204" pitchFamily="34" charset="0"/>
                <a:cs typeface="Helvetica" panose="020B0604020202020204" pitchFamily="34" charset="0"/>
              </a:rPr>
              <a:t>)  for </a:t>
            </a:r>
            <a:r>
              <a:rPr lang="en-US" sz="2000" b="1" i="1" dirty="0">
                <a:latin typeface="Helvetica" panose="020B0604020202020204" pitchFamily="34" charset="0"/>
                <a:cs typeface="Helvetica" panose="020B0604020202020204" pitchFamily="34" charset="0"/>
              </a:rPr>
              <a:t>j</a:t>
            </a:r>
            <a:r>
              <a:rPr lang="en-US" sz="2000" b="1" dirty="0">
                <a:latin typeface="Helvetica" panose="020B0604020202020204" pitchFamily="34" charset="0"/>
                <a:cs typeface="Helvetica" panose="020B0604020202020204" pitchFamily="34" charset="0"/>
              </a:rPr>
              <a:t> &gt; 1;</a:t>
            </a:r>
            <a:endParaRPr lang="en-US" b="1" dirty="0">
              <a:latin typeface="Helvetica" panose="020B0604020202020204" pitchFamily="34" charset="0"/>
              <a:cs typeface="Helvetica" panose="020B0604020202020204" pitchFamily="34" charset="0"/>
            </a:endParaRPr>
          </a:p>
          <a:p>
            <a:endParaRPr lang="en-US" b="1" dirty="0">
              <a:latin typeface="Helvetica" panose="020B0604020202020204" pitchFamily="34" charset="0"/>
              <a:cs typeface="Helvetica" panose="020B0604020202020204" pitchFamily="34" charset="0"/>
            </a:endParaRPr>
          </a:p>
          <a:p>
            <a:r>
              <a:rPr lang="en-US" sz="2000" b="1" dirty="0">
                <a:latin typeface="Helvetica" panose="020B0604020202020204" pitchFamily="34" charset="0"/>
                <a:cs typeface="Helvetica" panose="020B0604020202020204" pitchFamily="34" charset="0"/>
              </a:rPr>
              <a:t>   Q: Will CAB1  get all Pareto optimal solutions?   A:    Yes,</a:t>
            </a:r>
          </a:p>
          <a:p>
            <a:r>
              <a:rPr lang="en-US" sz="2000" b="1" dirty="0">
                <a:latin typeface="Helvetica" panose="020B0604020202020204" pitchFamily="34" charset="0"/>
                <a:cs typeface="Helvetica" panose="020B0604020202020204" pitchFamily="34" charset="0"/>
              </a:rPr>
              <a:t>          but may also produce non Pareto points such as D below.</a:t>
            </a:r>
            <a:r>
              <a:rPr lang="en-US" sz="1600" b="1" dirty="0">
                <a:solidFill>
                  <a:schemeClr val="accent3">
                    <a:lumMod val="40000"/>
                    <a:lumOff val="60000"/>
                  </a:schemeClr>
                </a:solidFill>
                <a:latin typeface="Helvetica" panose="020B0604020202020204" pitchFamily="34" charset="0"/>
                <a:cs typeface="Helvetica" panose="020B0604020202020204" pitchFamily="34" charset="0"/>
              </a:rPr>
              <a:t>  </a:t>
            </a:r>
            <a:endParaRPr lang="en-US" sz="1600" b="1" dirty="0">
              <a:solidFill>
                <a:schemeClr val="tx1">
                  <a:lumMod val="95000"/>
                </a:schemeClr>
              </a:solidFill>
              <a:latin typeface="Courier New" panose="02070309020205020404" pitchFamily="49" charset="0"/>
            </a:endParaRPr>
          </a:p>
          <a:p>
            <a:endParaRPr lang="en-US" sz="1800" dirty="0">
              <a:solidFill>
                <a:srgbClr val="000000"/>
              </a:solidFill>
              <a:latin typeface="Courier New" panose="02070309020205020404" pitchFamily="49" charset="0"/>
            </a:endParaRPr>
          </a:p>
        </p:txBody>
      </p:sp>
      <p:cxnSp>
        <p:nvCxnSpPr>
          <p:cNvPr id="9" name="Straight Connector 8">
            <a:extLst>
              <a:ext uri="{FF2B5EF4-FFF2-40B4-BE49-F238E27FC236}">
                <a16:creationId xmlns:a16="http://schemas.microsoft.com/office/drawing/2014/main" id="{711DA4A2-B3BB-43AD-B6EE-4A37312E1722}"/>
              </a:ext>
            </a:extLst>
          </p:cNvPr>
          <p:cNvCxnSpPr>
            <a:cxnSpLocks/>
          </p:cNvCxnSpPr>
          <p:nvPr/>
        </p:nvCxnSpPr>
        <p:spPr>
          <a:xfrm flipV="1">
            <a:off x="1861038" y="2497108"/>
            <a:ext cx="0" cy="343486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AD639338-627A-4A79-B4CE-1EC97C253E27}"/>
              </a:ext>
            </a:extLst>
          </p:cNvPr>
          <p:cNvCxnSpPr>
            <a:cxnSpLocks/>
          </p:cNvCxnSpPr>
          <p:nvPr/>
        </p:nvCxnSpPr>
        <p:spPr>
          <a:xfrm>
            <a:off x="1861038" y="5931969"/>
            <a:ext cx="3566747"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2E6DDDC1-3340-43FB-A875-F8C9DAF149E2}"/>
              </a:ext>
            </a:extLst>
          </p:cNvPr>
          <p:cNvSpPr txBox="1"/>
          <p:nvPr/>
        </p:nvSpPr>
        <p:spPr>
          <a:xfrm>
            <a:off x="1708636" y="5961248"/>
            <a:ext cx="4208579" cy="400110"/>
          </a:xfrm>
          <a:prstGeom prst="rect">
            <a:avLst/>
          </a:prstGeom>
          <a:noFill/>
        </p:spPr>
        <p:txBody>
          <a:bodyPr wrap="square" rtlCol="0">
            <a:spAutoFit/>
          </a:bodyPr>
          <a:lstStyle/>
          <a:p>
            <a:r>
              <a:rPr lang="en-US" sz="2000" dirty="0"/>
              <a:t>0       1             4                      9</a:t>
            </a:r>
          </a:p>
        </p:txBody>
      </p:sp>
      <p:sp>
        <p:nvSpPr>
          <p:cNvPr id="17" name="TextBox 16">
            <a:extLst>
              <a:ext uri="{FF2B5EF4-FFF2-40B4-BE49-F238E27FC236}">
                <a16:creationId xmlns:a16="http://schemas.microsoft.com/office/drawing/2014/main" id="{34AFAA23-B233-420F-A71A-DD7F6C9C4BCC}"/>
              </a:ext>
            </a:extLst>
          </p:cNvPr>
          <p:cNvSpPr txBox="1"/>
          <p:nvPr/>
        </p:nvSpPr>
        <p:spPr>
          <a:xfrm>
            <a:off x="1509350" y="2420321"/>
            <a:ext cx="527529" cy="4370427"/>
          </a:xfrm>
          <a:prstGeom prst="rect">
            <a:avLst/>
          </a:prstGeom>
          <a:noFill/>
        </p:spPr>
        <p:txBody>
          <a:bodyPr wrap="square" rtlCol="0">
            <a:spAutoFit/>
          </a:bodyPr>
          <a:lstStyle/>
          <a:p>
            <a:r>
              <a:rPr lang="en-US" sz="2000" dirty="0"/>
              <a:t>9</a:t>
            </a:r>
          </a:p>
          <a:p>
            <a:endParaRPr lang="en-US" sz="1800" dirty="0"/>
          </a:p>
          <a:p>
            <a:endParaRPr lang="en-US" sz="1800" dirty="0"/>
          </a:p>
          <a:p>
            <a:endParaRPr lang="en-US" sz="1800" dirty="0"/>
          </a:p>
          <a:p>
            <a:endParaRPr lang="en-US" sz="1800" dirty="0"/>
          </a:p>
          <a:p>
            <a:endParaRPr lang="en-US" sz="1800" dirty="0"/>
          </a:p>
          <a:p>
            <a:r>
              <a:rPr lang="en-US" sz="2000" dirty="0"/>
              <a:t>4</a:t>
            </a:r>
            <a:endParaRPr lang="en-US" sz="2200" dirty="0"/>
          </a:p>
          <a:p>
            <a:endParaRPr lang="en-US" sz="2200" dirty="0"/>
          </a:p>
          <a:p>
            <a:endParaRPr lang="en-US" sz="2200" dirty="0"/>
          </a:p>
          <a:p>
            <a:r>
              <a:rPr lang="en-US" sz="2000" dirty="0"/>
              <a:t>1</a:t>
            </a:r>
            <a:endParaRPr lang="en-US" sz="2400" dirty="0"/>
          </a:p>
          <a:p>
            <a:endParaRPr lang="en-US" sz="2400" dirty="0"/>
          </a:p>
          <a:p>
            <a:r>
              <a:rPr lang="en-US" sz="2000" dirty="0"/>
              <a:t>0</a:t>
            </a:r>
          </a:p>
          <a:p>
            <a:endParaRPr lang="en-US" sz="2000" dirty="0"/>
          </a:p>
          <a:p>
            <a:endParaRPr lang="en-US" dirty="0"/>
          </a:p>
        </p:txBody>
      </p:sp>
      <p:sp>
        <p:nvSpPr>
          <p:cNvPr id="18" name="TextBox 17">
            <a:extLst>
              <a:ext uri="{FF2B5EF4-FFF2-40B4-BE49-F238E27FC236}">
                <a16:creationId xmlns:a16="http://schemas.microsoft.com/office/drawing/2014/main" id="{FB0C5347-EC06-4DE9-9BF0-9363B955712F}"/>
              </a:ext>
            </a:extLst>
          </p:cNvPr>
          <p:cNvSpPr txBox="1"/>
          <p:nvPr/>
        </p:nvSpPr>
        <p:spPr>
          <a:xfrm>
            <a:off x="2036880" y="2420321"/>
            <a:ext cx="3552092" cy="3262432"/>
          </a:xfrm>
          <a:prstGeom prst="rect">
            <a:avLst/>
          </a:prstGeom>
          <a:noFill/>
        </p:spPr>
        <p:txBody>
          <a:bodyPr wrap="square" rtlCol="0">
            <a:spAutoFit/>
          </a:bodyPr>
          <a:lstStyle/>
          <a:p>
            <a:r>
              <a:rPr lang="en-US" sz="2000" dirty="0"/>
              <a:t>    A</a:t>
            </a:r>
            <a:endParaRPr lang="en-US" sz="2100" dirty="0"/>
          </a:p>
          <a:p>
            <a:endParaRPr lang="en-US" sz="2100" dirty="0"/>
          </a:p>
          <a:p>
            <a:r>
              <a:rPr lang="en-US" sz="2100" dirty="0"/>
              <a:t>    D</a:t>
            </a:r>
          </a:p>
          <a:p>
            <a:endParaRPr lang="en-US" sz="2100" dirty="0"/>
          </a:p>
          <a:p>
            <a:endParaRPr lang="en-US" sz="2100" dirty="0"/>
          </a:p>
          <a:p>
            <a:r>
              <a:rPr lang="en-US" sz="2000" dirty="0"/>
              <a:t>                  B</a:t>
            </a:r>
            <a:endParaRPr lang="en-US" sz="2100" dirty="0"/>
          </a:p>
          <a:p>
            <a:endParaRPr lang="en-US" sz="2100" dirty="0"/>
          </a:p>
          <a:p>
            <a:endParaRPr lang="en-US" sz="2100" dirty="0"/>
          </a:p>
          <a:p>
            <a:r>
              <a:rPr lang="en-US" sz="2000" dirty="0"/>
              <a:t>                                          C</a:t>
            </a:r>
          </a:p>
          <a:p>
            <a:endParaRPr lang="en-US" sz="2000" dirty="0"/>
          </a:p>
        </p:txBody>
      </p:sp>
      <p:sp>
        <p:nvSpPr>
          <p:cNvPr id="19" name="TextBox 18">
            <a:extLst>
              <a:ext uri="{FF2B5EF4-FFF2-40B4-BE49-F238E27FC236}">
                <a16:creationId xmlns:a16="http://schemas.microsoft.com/office/drawing/2014/main" id="{ECCC47A5-08EE-48C9-8346-97DD568D1932}"/>
              </a:ext>
            </a:extLst>
          </p:cNvPr>
          <p:cNvSpPr txBox="1"/>
          <p:nvPr/>
        </p:nvSpPr>
        <p:spPr>
          <a:xfrm>
            <a:off x="6432302" y="2755071"/>
            <a:ext cx="2404696" cy="2677656"/>
          </a:xfrm>
          <a:prstGeom prst="rect">
            <a:avLst/>
          </a:prstGeom>
          <a:noFill/>
        </p:spPr>
        <p:txBody>
          <a:bodyPr wrap="square" rtlCol="0">
            <a:spAutoFit/>
          </a:bodyPr>
          <a:lstStyle/>
          <a:p>
            <a:r>
              <a:rPr lang="en-US" sz="2400" dirty="0"/>
              <a:t>We must try a large number of appropriately chosen </a:t>
            </a:r>
            <a:r>
              <a:rPr lang="en-US" sz="2400" i="1" dirty="0" err="1"/>
              <a:t>Targ</a:t>
            </a:r>
            <a:r>
              <a:rPr lang="en-US" sz="2400" dirty="0"/>
              <a:t>( </a:t>
            </a:r>
            <a:r>
              <a:rPr lang="en-US" sz="2400" i="1" dirty="0"/>
              <a:t>j</a:t>
            </a:r>
            <a:r>
              <a:rPr lang="en-US" sz="2400" dirty="0"/>
              <a:t>).</a:t>
            </a:r>
          </a:p>
          <a:p>
            <a:r>
              <a:rPr lang="en-US" sz="2400" i="1" dirty="0" err="1"/>
              <a:t>Targ</a:t>
            </a:r>
            <a:r>
              <a:rPr lang="en-US" sz="2400" dirty="0"/>
              <a:t>( 2) = 6 may produce point D;</a:t>
            </a:r>
          </a:p>
        </p:txBody>
      </p:sp>
      <p:sp>
        <p:nvSpPr>
          <p:cNvPr id="21" name="TextBox 20">
            <a:extLst>
              <a:ext uri="{FF2B5EF4-FFF2-40B4-BE49-F238E27FC236}">
                <a16:creationId xmlns:a16="http://schemas.microsoft.com/office/drawing/2014/main" id="{C49A0AF9-0DEE-488F-922A-82F1660497E0}"/>
              </a:ext>
            </a:extLst>
          </p:cNvPr>
          <p:cNvSpPr txBox="1"/>
          <p:nvPr/>
        </p:nvSpPr>
        <p:spPr>
          <a:xfrm>
            <a:off x="152400" y="3106083"/>
            <a:ext cx="1160597" cy="2708434"/>
          </a:xfrm>
          <a:prstGeom prst="rect">
            <a:avLst/>
          </a:prstGeom>
          <a:noFill/>
        </p:spPr>
        <p:txBody>
          <a:bodyPr wrap="square" rtlCol="0">
            <a:spAutoFit/>
          </a:bodyPr>
          <a:lstStyle/>
          <a:p>
            <a:r>
              <a:rPr lang="en-US" sz="2200" dirty="0"/>
              <a:t>Utility</a:t>
            </a:r>
          </a:p>
          <a:p>
            <a:endParaRPr lang="en-US" sz="2200" dirty="0"/>
          </a:p>
          <a:p>
            <a:r>
              <a:rPr lang="en-US" sz="2200" dirty="0"/>
              <a:t> of</a:t>
            </a:r>
          </a:p>
          <a:p>
            <a:endParaRPr lang="en-US" sz="2200" dirty="0"/>
          </a:p>
          <a:p>
            <a:r>
              <a:rPr lang="en-US" sz="2200" dirty="0"/>
              <a:t>Party 2</a:t>
            </a:r>
          </a:p>
          <a:p>
            <a:endParaRPr lang="en-US" sz="2400" dirty="0"/>
          </a:p>
          <a:p>
            <a:r>
              <a:rPr lang="en-US" sz="1800" dirty="0"/>
              <a:t>(More is better)</a:t>
            </a:r>
          </a:p>
        </p:txBody>
      </p:sp>
      <p:sp>
        <p:nvSpPr>
          <p:cNvPr id="23" name="TextBox 22">
            <a:extLst>
              <a:ext uri="{FF2B5EF4-FFF2-40B4-BE49-F238E27FC236}">
                <a16:creationId xmlns:a16="http://schemas.microsoft.com/office/drawing/2014/main" id="{627A4206-8964-4E04-BEC8-26AD8F9B4DB9}"/>
              </a:ext>
            </a:extLst>
          </p:cNvPr>
          <p:cNvSpPr txBox="1"/>
          <p:nvPr/>
        </p:nvSpPr>
        <p:spPr>
          <a:xfrm>
            <a:off x="2429612" y="6318230"/>
            <a:ext cx="2854574" cy="430887"/>
          </a:xfrm>
          <a:prstGeom prst="rect">
            <a:avLst/>
          </a:prstGeom>
          <a:noFill/>
        </p:spPr>
        <p:txBody>
          <a:bodyPr wrap="square" rtlCol="0">
            <a:spAutoFit/>
          </a:bodyPr>
          <a:lstStyle/>
          <a:p>
            <a:r>
              <a:rPr lang="en-US" sz="2200" dirty="0"/>
              <a:t>Utility of Party 1</a:t>
            </a:r>
          </a:p>
        </p:txBody>
      </p:sp>
    </p:spTree>
    <p:extLst>
      <p:ext uri="{BB962C8B-B14F-4D97-AF65-F5344CB8AC3E}">
        <p14:creationId xmlns:p14="http://schemas.microsoft.com/office/powerpoint/2010/main" val="38752057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78A249B-1D43-58DD-7401-C407341B6B67}"/>
              </a:ext>
            </a:extLst>
          </p:cNvPr>
          <p:cNvSpPr>
            <a:spLocks noGrp="1"/>
          </p:cNvSpPr>
          <p:nvPr>
            <p:ph type="sldNum" sz="quarter" idx="12"/>
          </p:nvPr>
        </p:nvSpPr>
        <p:spPr/>
        <p:txBody>
          <a:bodyPr/>
          <a:lstStyle/>
          <a:p>
            <a:fld id="{2094E2E3-CF08-44D2-B456-AF9DF070FF9B}" type="slidenum">
              <a:rPr lang="en-GB" altLang="en-US" smtClean="0"/>
              <a:pPr/>
              <a:t>28</a:t>
            </a:fld>
            <a:endParaRPr lang="en-GB" altLang="en-US"/>
          </a:p>
        </p:txBody>
      </p:sp>
      <p:sp>
        <p:nvSpPr>
          <p:cNvPr id="3" name="TextBox 2">
            <a:extLst>
              <a:ext uri="{FF2B5EF4-FFF2-40B4-BE49-F238E27FC236}">
                <a16:creationId xmlns:a16="http://schemas.microsoft.com/office/drawing/2014/main" id="{DC7A1867-CBB2-99E0-BF90-BA73EFBCE1DF}"/>
              </a:ext>
            </a:extLst>
          </p:cNvPr>
          <p:cNvSpPr txBox="1"/>
          <p:nvPr/>
        </p:nvSpPr>
        <p:spPr>
          <a:xfrm>
            <a:off x="360556" y="416312"/>
            <a:ext cx="8422887" cy="5693866"/>
          </a:xfrm>
          <a:prstGeom prst="rect">
            <a:avLst/>
          </a:prstGeom>
          <a:noFill/>
        </p:spPr>
        <p:txBody>
          <a:bodyPr wrap="square" rtlCol="0">
            <a:spAutoFit/>
          </a:bodyPr>
          <a:lstStyle/>
          <a:p>
            <a:r>
              <a:rPr lang="en-US" sz="2800" u="sng" dirty="0"/>
              <a:t>Equitable Solution</a:t>
            </a:r>
            <a:r>
              <a:rPr lang="en-US" sz="2800" dirty="0"/>
              <a:t>, How to Define and Get?</a:t>
            </a:r>
          </a:p>
          <a:p>
            <a:endParaRPr lang="en-US" sz="2400" dirty="0"/>
          </a:p>
          <a:p>
            <a:r>
              <a:rPr lang="en-US" sz="2400" dirty="0"/>
              <a:t>Suppose all Parties Deserve to be “Treated Equally.”</a:t>
            </a:r>
          </a:p>
          <a:p>
            <a:endParaRPr lang="en-US" sz="2400" dirty="0"/>
          </a:p>
          <a:p>
            <a:r>
              <a:rPr lang="en-US" sz="2400" dirty="0"/>
              <a:t>E.g., Course Registration.</a:t>
            </a:r>
          </a:p>
          <a:p>
            <a:r>
              <a:rPr lang="en-US" sz="2400" dirty="0"/>
              <a:t>  Measure of satisfaction for a student is </a:t>
            </a:r>
          </a:p>
          <a:p>
            <a:r>
              <a:rPr lang="en-US" sz="2400" dirty="0"/>
              <a:t>    </a:t>
            </a:r>
            <a:r>
              <a:rPr lang="en-US" sz="2400" i="1" dirty="0"/>
              <a:t>R</a:t>
            </a:r>
            <a:r>
              <a:rPr lang="en-US" sz="2400" dirty="0"/>
              <a:t>( </a:t>
            </a:r>
            <a:r>
              <a:rPr lang="en-US" sz="2400" i="1" dirty="0"/>
              <a:t>s</a:t>
            </a:r>
            <a:r>
              <a:rPr lang="en-US" sz="2400" dirty="0"/>
              <a:t>) = value of schedule received by student/bidder </a:t>
            </a:r>
            <a:r>
              <a:rPr lang="en-US" sz="2400" i="1" dirty="0"/>
              <a:t>s</a:t>
            </a:r>
            <a:r>
              <a:rPr lang="en-US" sz="2400" dirty="0"/>
              <a:t>.</a:t>
            </a:r>
          </a:p>
          <a:p>
            <a:endParaRPr lang="en-US" sz="2400" dirty="0"/>
          </a:p>
          <a:p>
            <a:r>
              <a:rPr lang="en-US" sz="2400" dirty="0"/>
              <a:t>Unordered </a:t>
            </a:r>
            <a:r>
              <a:rPr lang="en-US" sz="2400" dirty="0" err="1"/>
              <a:t>Lexico</a:t>
            </a:r>
            <a:r>
              <a:rPr lang="en-US" sz="2400" dirty="0"/>
              <a:t> Min/Nucleolus Approach:</a:t>
            </a:r>
          </a:p>
          <a:p>
            <a:r>
              <a:rPr lang="en-US" sz="2400" dirty="0"/>
              <a:t>   1) Maximize the Minimum </a:t>
            </a:r>
            <a:r>
              <a:rPr lang="en-US" sz="2400" i="1" dirty="0"/>
              <a:t>R</a:t>
            </a:r>
            <a:r>
              <a:rPr lang="en-US" sz="2400" dirty="0"/>
              <a:t>( </a:t>
            </a:r>
            <a:r>
              <a:rPr lang="en-US" sz="2400" i="1" dirty="0"/>
              <a:t>s</a:t>
            </a:r>
            <a:r>
              <a:rPr lang="en-US" sz="2400" dirty="0"/>
              <a:t>),</a:t>
            </a:r>
          </a:p>
          <a:p>
            <a:r>
              <a:rPr lang="en-US" sz="2400" dirty="0"/>
              <a:t>   2) Given (1), Maximize second smallest </a:t>
            </a:r>
            <a:r>
              <a:rPr lang="en-US" sz="2400" i="1" dirty="0"/>
              <a:t>R</a:t>
            </a:r>
            <a:r>
              <a:rPr lang="en-US" sz="2400" dirty="0"/>
              <a:t>( </a:t>
            </a:r>
            <a:r>
              <a:rPr lang="en-US" sz="2400" i="1" dirty="0"/>
              <a:t>s</a:t>
            </a:r>
            <a:r>
              <a:rPr lang="en-US" sz="2400" dirty="0"/>
              <a:t>) ,</a:t>
            </a:r>
          </a:p>
          <a:p>
            <a:r>
              <a:rPr lang="en-US" sz="2400" dirty="0"/>
              <a:t>   3) Given (1) &amp; (2), Maximize the third smallest </a:t>
            </a:r>
            <a:r>
              <a:rPr lang="en-US" sz="2400" i="1" dirty="0"/>
              <a:t>R</a:t>
            </a:r>
            <a:r>
              <a:rPr lang="en-US" sz="2400" dirty="0"/>
              <a:t>( </a:t>
            </a:r>
            <a:r>
              <a:rPr lang="en-US" sz="2400" i="1" dirty="0"/>
              <a:t>s</a:t>
            </a:r>
            <a:r>
              <a:rPr lang="en-US" sz="2400" dirty="0"/>
              <a:t>), etc.</a:t>
            </a:r>
          </a:p>
          <a:p>
            <a:endParaRPr lang="en-US" sz="2400" dirty="0"/>
          </a:p>
          <a:p>
            <a:r>
              <a:rPr lang="en-US" sz="2400" dirty="0"/>
              <a:t>+ Solution will be Pareto optimal &amp; as Equitable as possible.</a:t>
            </a:r>
          </a:p>
          <a:p>
            <a:r>
              <a:rPr lang="en-US" sz="2400" dirty="0"/>
              <a:t>-  If there are </a:t>
            </a:r>
            <a:r>
              <a:rPr lang="en-US" sz="2400" i="1" dirty="0"/>
              <a:t>n</a:t>
            </a:r>
            <a:r>
              <a:rPr lang="en-US" sz="2400" dirty="0"/>
              <a:t> parties, may require </a:t>
            </a:r>
            <a:r>
              <a:rPr lang="en-US" sz="2400" i="1" dirty="0"/>
              <a:t>n</a:t>
            </a:r>
            <a:r>
              <a:rPr lang="en-US" sz="2400" dirty="0"/>
              <a:t> successive solves.</a:t>
            </a:r>
          </a:p>
        </p:txBody>
      </p:sp>
    </p:spTree>
    <p:extLst>
      <p:ext uri="{BB962C8B-B14F-4D97-AF65-F5344CB8AC3E}">
        <p14:creationId xmlns:p14="http://schemas.microsoft.com/office/powerpoint/2010/main" val="13789219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AA71D22-69C9-4E97-9198-0485993BBB07}"/>
              </a:ext>
            </a:extLst>
          </p:cNvPr>
          <p:cNvSpPr>
            <a:spLocks noGrp="1"/>
          </p:cNvSpPr>
          <p:nvPr>
            <p:ph type="sldNum" sz="quarter" idx="12"/>
          </p:nvPr>
        </p:nvSpPr>
        <p:spPr/>
        <p:txBody>
          <a:bodyPr/>
          <a:lstStyle/>
          <a:p>
            <a:fld id="{2094E2E3-CF08-44D2-B456-AF9DF070FF9B}" type="slidenum">
              <a:rPr lang="en-GB" altLang="en-US" smtClean="0"/>
              <a:pPr/>
              <a:t>29</a:t>
            </a:fld>
            <a:endParaRPr lang="en-GB" altLang="en-US"/>
          </a:p>
        </p:txBody>
      </p:sp>
      <p:sp>
        <p:nvSpPr>
          <p:cNvPr id="3" name="TextBox 2">
            <a:extLst>
              <a:ext uri="{FF2B5EF4-FFF2-40B4-BE49-F238E27FC236}">
                <a16:creationId xmlns:a16="http://schemas.microsoft.com/office/drawing/2014/main" id="{4329015D-55EE-D149-A233-4D9CB97FD78C}"/>
              </a:ext>
            </a:extLst>
          </p:cNvPr>
          <p:cNvSpPr txBox="1"/>
          <p:nvPr/>
        </p:nvSpPr>
        <p:spPr>
          <a:xfrm>
            <a:off x="516672" y="136525"/>
            <a:ext cx="7738947" cy="6632585"/>
          </a:xfrm>
          <a:prstGeom prst="rect">
            <a:avLst/>
          </a:prstGeom>
          <a:noFill/>
        </p:spPr>
        <p:txBody>
          <a:bodyPr wrap="square" rtlCol="0">
            <a:spAutoFit/>
          </a:bodyPr>
          <a:lstStyle/>
          <a:p>
            <a:r>
              <a:rPr lang="en-US" sz="2400" dirty="0">
                <a:cs typeface="Arial" panose="020B0604020202020204" pitchFamily="34" charset="0"/>
              </a:rPr>
              <a:t>Equitable Solution Example: Inheritance Allocation</a:t>
            </a:r>
          </a:p>
          <a:p>
            <a:r>
              <a:rPr lang="en-US" sz="2400" dirty="0">
                <a:cs typeface="Arial" panose="020B0604020202020204" pitchFamily="34" charset="0"/>
              </a:rPr>
              <a:t>    Parties receiving the allocations, and their </a:t>
            </a:r>
          </a:p>
          <a:p>
            <a:r>
              <a:rPr lang="en-US" sz="2400" dirty="0">
                <a:cs typeface="Arial" panose="020B0604020202020204" pitchFamily="34" charset="0"/>
              </a:rPr>
              <a:t>bid value for each of 6 objects to allocate;</a:t>
            </a:r>
          </a:p>
          <a:p>
            <a:endParaRPr lang="en-US" sz="900" dirty="0">
              <a:cs typeface="Arial" panose="020B0604020202020204" pitchFamily="34" charset="0"/>
            </a:endParaRPr>
          </a:p>
          <a:p>
            <a:r>
              <a:rPr lang="en-US" sz="1800" dirty="0">
                <a:solidFill>
                  <a:srgbClr val="000000"/>
                </a:solidFill>
                <a:latin typeface="Courier New" panose="02070309020205020404" pitchFamily="49" charset="0"/>
              </a:rPr>
              <a:t>  </a:t>
            </a:r>
            <a:r>
              <a:rPr lang="en-US" sz="1800" b="1" dirty="0">
                <a:solidFill>
                  <a:srgbClr val="000000"/>
                </a:solidFill>
                <a:latin typeface="Courier New" panose="02070309020205020404" pitchFamily="49" charset="0"/>
              </a:rPr>
              <a:t>party =  Tom    Dick   Harry  Joan;</a:t>
            </a:r>
          </a:p>
          <a:p>
            <a:r>
              <a:rPr lang="en-US" sz="1800" b="1" dirty="0">
                <a:solidFill>
                  <a:srgbClr val="000000"/>
                </a:solidFill>
                <a:latin typeface="Courier New" panose="02070309020205020404" pitchFamily="49" charset="0"/>
              </a:rPr>
              <a:t>  value =</a:t>
            </a:r>
          </a:p>
          <a:p>
            <a:r>
              <a:rPr lang="en-US" sz="1800" b="1" dirty="0">
                <a:solidFill>
                  <a:srgbClr val="000000"/>
                </a:solidFill>
                <a:latin typeface="Courier New" panose="02070309020205020404" pitchFamily="49" charset="0"/>
              </a:rPr>
              <a:t>  </a:t>
            </a:r>
            <a:r>
              <a:rPr lang="en-US" sz="1800" b="1" dirty="0">
                <a:solidFill>
                  <a:srgbClr val="00AF00"/>
                </a:solidFill>
                <a:latin typeface="Courier New" panose="02070309020205020404" pitchFamily="49" charset="0"/>
              </a:rPr>
              <a:t>!Photos;</a:t>
            </a:r>
            <a:r>
              <a:rPr lang="en-US" sz="1800" b="1" dirty="0">
                <a:solidFill>
                  <a:srgbClr val="000000"/>
                </a:solidFill>
                <a:latin typeface="Courier New" panose="02070309020205020404" pitchFamily="49" charset="0"/>
              </a:rPr>
              <a:t>  21     14     23     10</a:t>
            </a:r>
          </a:p>
          <a:p>
            <a:r>
              <a:rPr lang="pt-BR" sz="1800" b="1" dirty="0">
                <a:solidFill>
                  <a:srgbClr val="000000"/>
                </a:solidFill>
                <a:latin typeface="Courier New" panose="02070309020205020404" pitchFamily="49" charset="0"/>
              </a:rPr>
              <a:t>  </a:t>
            </a:r>
            <a:r>
              <a:rPr lang="pt-BR" sz="1800" b="1" dirty="0">
                <a:solidFill>
                  <a:srgbClr val="00AF00"/>
                </a:solidFill>
                <a:latin typeface="Courier New" panose="02070309020205020404" pitchFamily="49" charset="0"/>
              </a:rPr>
              <a:t>!Silver;</a:t>
            </a:r>
            <a:r>
              <a:rPr lang="pt-BR" sz="1800" b="1" dirty="0">
                <a:solidFill>
                  <a:srgbClr val="000000"/>
                </a:solidFill>
                <a:latin typeface="Courier New" panose="02070309020205020404" pitchFamily="49" charset="0"/>
              </a:rPr>
              <a:t>  18     13     10     13</a:t>
            </a:r>
          </a:p>
          <a:p>
            <a:r>
              <a:rPr lang="fr-FR" sz="1800" b="1" dirty="0">
                <a:solidFill>
                  <a:srgbClr val="000000"/>
                </a:solidFill>
                <a:latin typeface="Courier New" panose="02070309020205020404" pitchFamily="49" charset="0"/>
              </a:rPr>
              <a:t>  </a:t>
            </a:r>
            <a:r>
              <a:rPr lang="fr-FR" sz="1800" b="1" dirty="0">
                <a:solidFill>
                  <a:srgbClr val="00AF00"/>
                </a:solidFill>
                <a:latin typeface="Courier New" panose="02070309020205020404" pitchFamily="49" charset="0"/>
              </a:rPr>
              <a:t>!Tables;</a:t>
            </a:r>
            <a:r>
              <a:rPr lang="fr-FR" sz="1800" b="1" dirty="0">
                <a:solidFill>
                  <a:srgbClr val="000000"/>
                </a:solidFill>
                <a:latin typeface="Courier New" panose="02070309020205020404" pitchFamily="49" charset="0"/>
              </a:rPr>
              <a:t>  26     10     20     31</a:t>
            </a:r>
          </a:p>
          <a:p>
            <a:r>
              <a:rPr lang="en-US" sz="1800" b="1" dirty="0">
                <a:solidFill>
                  <a:srgbClr val="000000"/>
                </a:solidFill>
                <a:latin typeface="Courier New" panose="02070309020205020404" pitchFamily="49" charset="0"/>
              </a:rPr>
              <a:t>  </a:t>
            </a:r>
            <a:r>
              <a:rPr lang="en-US" sz="1800" b="1" dirty="0">
                <a:solidFill>
                  <a:srgbClr val="00AF00"/>
                </a:solidFill>
                <a:latin typeface="Courier New" panose="02070309020205020404" pitchFamily="49" charset="0"/>
              </a:rPr>
              <a:t>!Books;</a:t>
            </a:r>
            <a:r>
              <a:rPr lang="en-US" sz="1800" b="1" dirty="0">
                <a:solidFill>
                  <a:srgbClr val="000000"/>
                </a:solidFill>
                <a:latin typeface="Courier New" panose="02070309020205020404" pitchFamily="49" charset="0"/>
              </a:rPr>
              <a:t>   12     39      5     23</a:t>
            </a:r>
          </a:p>
          <a:p>
            <a:r>
              <a:rPr lang="fr-FR" sz="1800" b="1" dirty="0">
                <a:solidFill>
                  <a:srgbClr val="000000"/>
                </a:solidFill>
                <a:latin typeface="Courier New" panose="02070309020205020404" pitchFamily="49" charset="0"/>
              </a:rPr>
              <a:t>  </a:t>
            </a:r>
            <a:r>
              <a:rPr lang="fr-FR" sz="1800" b="1" dirty="0">
                <a:solidFill>
                  <a:srgbClr val="00AF00"/>
                </a:solidFill>
                <a:latin typeface="Courier New" panose="02070309020205020404" pitchFamily="49" charset="0"/>
              </a:rPr>
              <a:t>!</a:t>
            </a:r>
            <a:r>
              <a:rPr lang="fr-FR" sz="1800" b="1" dirty="0" err="1">
                <a:solidFill>
                  <a:srgbClr val="00AF00"/>
                </a:solidFill>
                <a:latin typeface="Courier New" panose="02070309020205020404" pitchFamily="49" charset="0"/>
              </a:rPr>
              <a:t>HiFi</a:t>
            </a:r>
            <a:r>
              <a:rPr lang="fr-FR" sz="1800" b="1" dirty="0">
                <a:solidFill>
                  <a:srgbClr val="00AF00"/>
                </a:solidFill>
                <a:latin typeface="Courier New" panose="02070309020205020404" pitchFamily="49" charset="0"/>
              </a:rPr>
              <a:t>;</a:t>
            </a:r>
            <a:r>
              <a:rPr lang="fr-FR" sz="1800" b="1" dirty="0">
                <a:solidFill>
                  <a:srgbClr val="000000"/>
                </a:solidFill>
                <a:latin typeface="Courier New" panose="02070309020205020404" pitchFamily="49" charset="0"/>
              </a:rPr>
              <a:t>    15     17     40     14 </a:t>
            </a:r>
          </a:p>
          <a:p>
            <a:r>
              <a:rPr lang="nl-NL" sz="1800" b="1" dirty="0">
                <a:solidFill>
                  <a:srgbClr val="000000"/>
                </a:solidFill>
                <a:latin typeface="Courier New" panose="02070309020205020404" pitchFamily="49" charset="0"/>
              </a:rPr>
              <a:t>  </a:t>
            </a:r>
            <a:r>
              <a:rPr lang="nl-NL" sz="1800" b="1" dirty="0">
                <a:solidFill>
                  <a:srgbClr val="00AF00"/>
                </a:solidFill>
                <a:latin typeface="Courier New" panose="02070309020205020404" pitchFamily="49" charset="0"/>
              </a:rPr>
              <a:t>!Misc;</a:t>
            </a:r>
            <a:r>
              <a:rPr lang="nl-NL" sz="1800" b="1" dirty="0">
                <a:solidFill>
                  <a:srgbClr val="000000"/>
                </a:solidFill>
                <a:latin typeface="Courier New" panose="02070309020205020404" pitchFamily="49" charset="0"/>
              </a:rPr>
              <a:t>     8      7      2      9;</a:t>
            </a:r>
          </a:p>
          <a:p>
            <a:r>
              <a:rPr lang="en-US" sz="2000" dirty="0">
                <a:cs typeface="Arial" panose="020B0604020202020204" pitchFamily="34" charset="0"/>
              </a:rPr>
              <a:t> </a:t>
            </a:r>
            <a:r>
              <a:rPr lang="en-US" sz="1800" dirty="0">
                <a:cs typeface="Arial" panose="020B0604020202020204" pitchFamily="34" charset="0"/>
              </a:rPr>
              <a:t>Notice:  </a:t>
            </a:r>
          </a:p>
          <a:p>
            <a:r>
              <a:rPr lang="en-US" sz="1800" dirty="0">
                <a:cs typeface="Arial" panose="020B0604020202020204" pitchFamily="34" charset="0"/>
              </a:rPr>
              <a:t>       Each party/person has same number of bidding points, 100.</a:t>
            </a:r>
          </a:p>
          <a:p>
            <a:r>
              <a:rPr lang="en-US" sz="1800" dirty="0">
                <a:cs typeface="Arial" panose="020B0604020202020204" pitchFamily="34" charset="0"/>
              </a:rPr>
              <a:t>   </a:t>
            </a:r>
          </a:p>
          <a:p>
            <a:r>
              <a:rPr lang="en-US" sz="1800" dirty="0">
                <a:cs typeface="Arial" panose="020B0604020202020204" pitchFamily="34" charset="0"/>
              </a:rPr>
              <a:t>   Tom really would like to get the Tables, </a:t>
            </a:r>
          </a:p>
          <a:p>
            <a:r>
              <a:rPr lang="en-US" sz="1800" dirty="0">
                <a:cs typeface="Arial" panose="020B0604020202020204" pitchFamily="34" charset="0"/>
              </a:rPr>
              <a:t>   Dick really likes the Books,</a:t>
            </a:r>
          </a:p>
          <a:p>
            <a:r>
              <a:rPr lang="en-US" sz="1800" dirty="0">
                <a:cs typeface="Arial" panose="020B0604020202020204" pitchFamily="34" charset="0"/>
              </a:rPr>
              <a:t>   Harry wants the HiFi, and </a:t>
            </a:r>
          </a:p>
          <a:p>
            <a:r>
              <a:rPr lang="en-US" sz="1800" dirty="0">
                <a:cs typeface="Arial" panose="020B0604020202020204" pitchFamily="34" charset="0"/>
              </a:rPr>
              <a:t>   Joan (as well as Tom) also wants the Tables.</a:t>
            </a:r>
          </a:p>
          <a:p>
            <a:r>
              <a:rPr lang="en-US" sz="1800" dirty="0">
                <a:cs typeface="Arial" panose="020B0604020202020204" pitchFamily="34" charset="0"/>
              </a:rPr>
              <a:t>      If all parties had identical valuations, then average that </a:t>
            </a:r>
          </a:p>
          <a:p>
            <a:r>
              <a:rPr lang="en-US" sz="1800" dirty="0">
                <a:cs typeface="Arial" panose="020B0604020202020204" pitchFamily="34" charset="0"/>
              </a:rPr>
              <a:t>   each would get would = 25.</a:t>
            </a:r>
            <a:endParaRPr lang="en-US" dirty="0">
              <a:cs typeface="Arial" panose="020B0604020202020204" pitchFamily="34" charset="0"/>
            </a:endParaRPr>
          </a:p>
          <a:p>
            <a:endParaRPr lang="en-US" dirty="0">
              <a:cs typeface="Arial" panose="020B0604020202020204" pitchFamily="34" charset="0"/>
            </a:endParaRPr>
          </a:p>
          <a:p>
            <a:r>
              <a:rPr lang="en-US" sz="1800" dirty="0">
                <a:cs typeface="Arial" panose="020B0604020202020204" pitchFamily="34" charset="0"/>
              </a:rPr>
              <a:t>Can we do better?</a:t>
            </a:r>
          </a:p>
        </p:txBody>
      </p:sp>
    </p:spTree>
    <p:extLst>
      <p:ext uri="{BB962C8B-B14F-4D97-AF65-F5344CB8AC3E}">
        <p14:creationId xmlns:p14="http://schemas.microsoft.com/office/powerpoint/2010/main" val="435160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28162E6-1C16-4CAF-B51C-E74B5508ABCD}"/>
              </a:ext>
            </a:extLst>
          </p:cNvPr>
          <p:cNvSpPr>
            <a:spLocks noGrp="1"/>
          </p:cNvSpPr>
          <p:nvPr>
            <p:ph type="sldNum" sz="quarter" idx="12"/>
          </p:nvPr>
        </p:nvSpPr>
        <p:spPr/>
        <p:txBody>
          <a:bodyPr/>
          <a:lstStyle/>
          <a:p>
            <a:fld id="{2094E2E3-CF08-44D2-B456-AF9DF070FF9B}" type="slidenum">
              <a:rPr lang="en-GB" altLang="en-US" smtClean="0"/>
              <a:pPr/>
              <a:t>3</a:t>
            </a:fld>
            <a:endParaRPr lang="en-GB" altLang="en-US"/>
          </a:p>
        </p:txBody>
      </p:sp>
      <p:sp>
        <p:nvSpPr>
          <p:cNvPr id="4" name="TextBox 3">
            <a:extLst>
              <a:ext uri="{FF2B5EF4-FFF2-40B4-BE49-F238E27FC236}">
                <a16:creationId xmlns:a16="http://schemas.microsoft.com/office/drawing/2014/main" id="{2BD805E1-2D2D-47FB-A76D-F8CA27E36841}"/>
              </a:ext>
            </a:extLst>
          </p:cNvPr>
          <p:cNvSpPr txBox="1"/>
          <p:nvPr/>
        </p:nvSpPr>
        <p:spPr>
          <a:xfrm>
            <a:off x="185595" y="0"/>
            <a:ext cx="8772809" cy="6800067"/>
          </a:xfrm>
          <a:prstGeom prst="rect">
            <a:avLst/>
          </a:prstGeom>
          <a:noFill/>
        </p:spPr>
        <p:txBody>
          <a:bodyPr wrap="square">
            <a:spAutoFit/>
          </a:bodyPr>
          <a:lstStyle/>
          <a:p>
            <a:pPr marL="0" marR="0">
              <a:lnSpc>
                <a:spcPct val="107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u="sng" dirty="0">
                <a:latin typeface="Calibri" panose="020F0502020204030204" pitchFamily="34" charset="0"/>
                <a:ea typeface="Calibri" panose="020F0502020204030204" pitchFamily="34" charset="0"/>
                <a:cs typeface="Times New Roman" panose="02020603050405020304" pitchFamily="18" charset="0"/>
              </a:rPr>
              <a:t>S</a:t>
            </a:r>
            <a:r>
              <a:rPr lang="en-US" sz="2400" u="sng" dirty="0">
                <a:effectLst/>
                <a:latin typeface="Calibri" panose="020F0502020204030204" pitchFamily="34" charset="0"/>
                <a:ea typeface="Calibri" panose="020F0502020204030204" pitchFamily="34" charset="0"/>
                <a:cs typeface="Times New Roman" panose="02020603050405020304" pitchFamily="18" charset="0"/>
              </a:rPr>
              <a:t>ituations/ Appli</a:t>
            </a:r>
            <a:r>
              <a:rPr lang="en-US" sz="2400" u="sng" dirty="0">
                <a:latin typeface="Calibri" panose="020F0502020204030204" pitchFamily="34" charset="0"/>
                <a:ea typeface="Calibri" panose="020F0502020204030204" pitchFamily="34" charset="0"/>
                <a:cs typeface="Times New Roman" panose="02020603050405020304" pitchFamily="18" charset="0"/>
              </a:rPr>
              <a:t>cations</a:t>
            </a:r>
            <a:r>
              <a:rPr lang="en-US" sz="2400" dirty="0">
                <a:latin typeface="Calibri" panose="020F0502020204030204" pitchFamily="34" charset="0"/>
                <a:ea typeface="Calibri" panose="020F0502020204030204" pitchFamily="34" charset="0"/>
                <a:cs typeface="Times New Roman" panose="02020603050405020304" pitchFamily="18" charset="0"/>
              </a:rPr>
              <a:t>:</a:t>
            </a:r>
          </a:p>
          <a:p>
            <a:pPr marL="0" marR="0">
              <a:lnSpc>
                <a:spcPct val="107000"/>
              </a:lnSpc>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   + Course Registration at a university: </a:t>
            </a:r>
          </a:p>
          <a:p>
            <a:pPr marL="0" marR="0">
              <a:lnSpc>
                <a:spcPct val="107000"/>
              </a:lnSpc>
              <a:spcBef>
                <a:spcPts val="0"/>
              </a:spcBef>
              <a:spcAft>
                <a:spcPts val="0"/>
              </a:spcAft>
            </a:pPr>
            <a:r>
              <a:rPr lang="en-US" sz="2400" dirty="0">
                <a:latin typeface="Calibri" panose="020F0502020204030204" pitchFamily="34" charset="0"/>
                <a:ea typeface="Calibri" panose="020F0502020204030204" pitchFamily="34" charset="0"/>
                <a:cs typeface="Times New Roman" panose="02020603050405020304" pitchFamily="18" charset="0"/>
              </a:rPr>
              <a:t>       </a:t>
            </a:r>
            <a:r>
              <a:rPr lang="en-US" sz="2400" dirty="0">
                <a:effectLst/>
                <a:latin typeface="Calibri" panose="020F0502020204030204" pitchFamily="34" charset="0"/>
                <a:ea typeface="Calibri" panose="020F0502020204030204" pitchFamily="34" charset="0"/>
                <a:cs typeface="Times New Roman" panose="02020603050405020304" pitchFamily="18" charset="0"/>
              </a:rPr>
              <a:t>who gets a seat in each course with limited number seats?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  + Auctions: Gas pipeline capacity,  Electricity network capacity, </a:t>
            </a:r>
          </a:p>
          <a:p>
            <a:pPr marL="0" marR="0">
              <a:lnSpc>
                <a:spcPct val="107000"/>
              </a:lnSpc>
              <a:spcBef>
                <a:spcPts val="0"/>
              </a:spcBef>
              <a:spcAft>
                <a:spcPts val="0"/>
              </a:spcAft>
            </a:pPr>
            <a:r>
              <a:rPr lang="en-US" sz="2400" dirty="0">
                <a:latin typeface="Calibri" panose="020F0502020204030204" pitchFamily="34" charset="0"/>
                <a:ea typeface="Calibri" panose="020F0502020204030204" pitchFamily="34" charset="0"/>
                <a:cs typeface="Times New Roman" panose="02020603050405020304" pitchFamily="18" charset="0"/>
              </a:rPr>
              <a:t>       </a:t>
            </a:r>
            <a:r>
              <a:rPr lang="en-US" sz="2400" dirty="0">
                <a:effectLst/>
                <a:latin typeface="Calibri" panose="020F0502020204030204" pitchFamily="34" charset="0"/>
                <a:ea typeface="Calibri" panose="020F0502020204030204" pitchFamily="34" charset="0"/>
                <a:cs typeface="Times New Roman" panose="02020603050405020304" pitchFamily="18" charset="0"/>
              </a:rPr>
              <a:t> Radio spectrum allocation, Oil leases.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  + Traffic flow in a congested network:  1000’s of optimizing travelers,</a:t>
            </a:r>
          </a:p>
          <a:p>
            <a:pPr marL="0" marR="0">
              <a:lnSpc>
                <a:spcPct val="107000"/>
              </a:lnSpc>
              <a:spcBef>
                <a:spcPts val="0"/>
              </a:spcBef>
              <a:spcAft>
                <a:spcPts val="0"/>
              </a:spcAft>
            </a:pPr>
            <a:r>
              <a:rPr lang="en-US" sz="2400" dirty="0">
                <a:latin typeface="Calibri" panose="020F0502020204030204" pitchFamily="34" charset="0"/>
                <a:ea typeface="Calibri" panose="020F0502020204030204" pitchFamily="34" charset="0"/>
                <a:cs typeface="Times New Roman" panose="02020603050405020304" pitchFamily="18" charset="0"/>
              </a:rPr>
              <a:t>        W</a:t>
            </a:r>
            <a:r>
              <a:rPr lang="en-US" sz="2400" dirty="0">
                <a:effectLst/>
                <a:latin typeface="Calibri" panose="020F0502020204030204" pitchFamily="34" charset="0"/>
                <a:ea typeface="Calibri" panose="020F0502020204030204" pitchFamily="34" charset="0"/>
                <a:cs typeface="Times New Roman" panose="02020603050405020304" pitchFamily="18" charset="0"/>
              </a:rPr>
              <a:t>hich “shortest” routes should/does Google Maps suggest?</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 + Matching of Jobs to Applicants : </a:t>
            </a:r>
          </a:p>
          <a:p>
            <a:pPr marL="0" marR="0">
              <a:lnSpc>
                <a:spcPct val="107000"/>
              </a:lnSpc>
              <a:spcBef>
                <a:spcPts val="0"/>
              </a:spcBef>
              <a:spcAft>
                <a:spcPts val="0"/>
              </a:spcAft>
            </a:pPr>
            <a:r>
              <a:rPr lang="en-US" sz="2400" dirty="0">
                <a:latin typeface="Calibri" panose="020F0502020204030204" pitchFamily="34" charset="0"/>
                <a:ea typeface="Calibri" panose="020F0502020204030204" pitchFamily="34" charset="0"/>
                <a:cs typeface="Times New Roman" panose="02020603050405020304" pitchFamily="18" charset="0"/>
              </a:rPr>
              <a:t>         each March, </a:t>
            </a:r>
            <a:r>
              <a:rPr lang="en-US" sz="2400" dirty="0">
                <a:effectLst/>
                <a:latin typeface="Calibri" panose="020F0502020204030204" pitchFamily="34" charset="0"/>
                <a:ea typeface="Calibri" panose="020F0502020204030204" pitchFamily="34" charset="0"/>
                <a:cs typeface="Times New Roman" panose="02020603050405020304" pitchFamily="18" charset="0"/>
              </a:rPr>
              <a:t>which of </a:t>
            </a:r>
          </a:p>
          <a:p>
            <a:pPr marL="0" marR="0">
              <a:lnSpc>
                <a:spcPct val="107000"/>
              </a:lnSpc>
              <a:spcBef>
                <a:spcPts val="0"/>
              </a:spcBef>
              <a:spcAft>
                <a:spcPts val="0"/>
              </a:spcAft>
            </a:pPr>
            <a:r>
              <a:rPr lang="en-US" sz="2400" dirty="0">
                <a:latin typeface="Calibri" panose="020F0502020204030204" pitchFamily="34" charset="0"/>
                <a:ea typeface="Calibri" panose="020F0502020204030204" pitchFamily="34" charset="0"/>
                <a:cs typeface="Times New Roman" panose="02020603050405020304" pitchFamily="18" charset="0"/>
              </a:rPr>
              <a:t>         </a:t>
            </a:r>
            <a:r>
              <a:rPr lang="en-US" sz="2400" dirty="0">
                <a:effectLst/>
                <a:latin typeface="Calibri" panose="020F0502020204030204" pitchFamily="34" charset="0"/>
                <a:ea typeface="Calibri" panose="020F0502020204030204" pitchFamily="34" charset="0"/>
                <a:cs typeface="Times New Roman" panose="02020603050405020304" pitchFamily="18" charset="0"/>
              </a:rPr>
              <a:t>40,000  Med grads gets which of  39,000 (or 41,000) jobs?</a:t>
            </a:r>
          </a:p>
          <a:p>
            <a:pPr marL="0" marR="0">
              <a:lnSpc>
                <a:spcPct val="107000"/>
              </a:lnSpc>
              <a:spcBef>
                <a:spcPts val="0"/>
              </a:spcBef>
              <a:spcAft>
                <a:spcPts val="0"/>
              </a:spcAft>
            </a:pPr>
            <a:r>
              <a:rPr lang="en-US" sz="2400" dirty="0">
                <a:latin typeface="Calibri" panose="020F0502020204030204" pitchFamily="34" charset="0"/>
                <a:ea typeface="Calibri" panose="020F0502020204030204" pitchFamily="34" charset="0"/>
                <a:cs typeface="Times New Roman" panose="02020603050405020304" pitchFamily="18" charset="0"/>
              </a:rPr>
              <a:t>                           </a:t>
            </a:r>
            <a:r>
              <a:rPr lang="en-US" sz="2400" dirty="0">
                <a:latin typeface="Calibri" panose="020F0502020204030204" pitchFamily="34" charset="0"/>
                <a:ea typeface="Calibri" panose="020F0502020204030204" pitchFamily="34" charset="0"/>
                <a:cs typeface="Times New Roman" panose="02020603050405020304" pitchFamily="18" charset="0"/>
                <a:hlinkClick r:id="rId2"/>
              </a:rPr>
              <a:t>www.nrmp.org</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  +   How to allocate Kidney donors to kidney recipients?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400" dirty="0">
                <a:latin typeface="Calibri" panose="020F0502020204030204" pitchFamily="34" charset="0"/>
                <a:ea typeface="Calibri" panose="020F0502020204030204" pitchFamily="34" charset="0"/>
                <a:cs typeface="Times New Roman" panose="02020603050405020304" pitchFamily="18" charset="0"/>
              </a:rPr>
              <a:t>  +   Room-mate matching 1st year at college.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562430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AA71D22-69C9-4E97-9198-0485993BBB07}"/>
              </a:ext>
            </a:extLst>
          </p:cNvPr>
          <p:cNvSpPr>
            <a:spLocks noGrp="1"/>
          </p:cNvSpPr>
          <p:nvPr>
            <p:ph type="sldNum" sz="quarter" idx="12"/>
          </p:nvPr>
        </p:nvSpPr>
        <p:spPr/>
        <p:txBody>
          <a:bodyPr/>
          <a:lstStyle/>
          <a:p>
            <a:fld id="{2094E2E3-CF08-44D2-B456-AF9DF070FF9B}" type="slidenum">
              <a:rPr lang="en-GB" altLang="en-US" smtClean="0"/>
              <a:pPr/>
              <a:t>30</a:t>
            </a:fld>
            <a:endParaRPr lang="en-GB" altLang="en-US"/>
          </a:p>
        </p:txBody>
      </p:sp>
      <p:sp>
        <p:nvSpPr>
          <p:cNvPr id="3" name="TextBox 2">
            <a:extLst>
              <a:ext uri="{FF2B5EF4-FFF2-40B4-BE49-F238E27FC236}">
                <a16:creationId xmlns:a16="http://schemas.microsoft.com/office/drawing/2014/main" id="{4329015D-55EE-D149-A233-4D9CB97FD78C}"/>
              </a:ext>
            </a:extLst>
          </p:cNvPr>
          <p:cNvSpPr txBox="1"/>
          <p:nvPr/>
        </p:nvSpPr>
        <p:spPr>
          <a:xfrm>
            <a:off x="516672" y="136525"/>
            <a:ext cx="7738947" cy="6540252"/>
          </a:xfrm>
          <a:prstGeom prst="rect">
            <a:avLst/>
          </a:prstGeom>
          <a:noFill/>
        </p:spPr>
        <p:txBody>
          <a:bodyPr wrap="square" rtlCol="0">
            <a:spAutoFit/>
          </a:bodyPr>
          <a:lstStyle/>
          <a:p>
            <a:r>
              <a:rPr lang="en-US" sz="2400" dirty="0">
                <a:cs typeface="Arial" panose="020B0604020202020204" pitchFamily="34" charset="0"/>
              </a:rPr>
              <a:t>Example: Inheritance Allocation</a:t>
            </a:r>
          </a:p>
          <a:p>
            <a:r>
              <a:rPr lang="en-US" sz="2400" dirty="0">
                <a:cs typeface="Arial" panose="020B0604020202020204" pitchFamily="34" charset="0"/>
              </a:rPr>
              <a:t>    Parties &amp; bid value for each of 6 objects to allocate;</a:t>
            </a:r>
          </a:p>
          <a:p>
            <a:endParaRPr lang="en-US" sz="900" dirty="0">
              <a:cs typeface="Arial" panose="020B0604020202020204" pitchFamily="34" charset="0"/>
            </a:endParaRPr>
          </a:p>
          <a:p>
            <a:r>
              <a:rPr lang="en-US" sz="2000" dirty="0">
                <a:solidFill>
                  <a:srgbClr val="000000"/>
                </a:solidFill>
                <a:latin typeface="Courier New" panose="02070309020205020404" pitchFamily="49" charset="0"/>
              </a:rPr>
              <a:t>  </a:t>
            </a:r>
            <a:r>
              <a:rPr lang="en-US" sz="2000" b="1" dirty="0">
                <a:solidFill>
                  <a:srgbClr val="000000"/>
                </a:solidFill>
                <a:latin typeface="Courier New" panose="02070309020205020404" pitchFamily="49" charset="0"/>
              </a:rPr>
              <a:t>party =  </a:t>
            </a:r>
            <a:r>
              <a:rPr lang="en-US" sz="2000" b="1" dirty="0">
                <a:latin typeface="Courier New" panose="02070309020205020404" pitchFamily="49" charset="0"/>
              </a:rPr>
              <a:t>TOM   DICK  HARRY   JOAN</a:t>
            </a:r>
            <a:r>
              <a:rPr lang="en-US" sz="2000" b="1" dirty="0">
                <a:solidFill>
                  <a:srgbClr val="000000"/>
                </a:solidFill>
                <a:latin typeface="Courier New" panose="02070309020205020404" pitchFamily="49" charset="0"/>
              </a:rPr>
              <a:t>;</a:t>
            </a:r>
          </a:p>
          <a:p>
            <a:r>
              <a:rPr lang="en-US" sz="2000" b="1" dirty="0">
                <a:solidFill>
                  <a:srgbClr val="000000"/>
                </a:solidFill>
                <a:latin typeface="Courier New" panose="02070309020205020404" pitchFamily="49" charset="0"/>
              </a:rPr>
              <a:t>  value =</a:t>
            </a:r>
          </a:p>
          <a:p>
            <a:r>
              <a:rPr lang="en-US" sz="2000" b="1" dirty="0">
                <a:solidFill>
                  <a:srgbClr val="000000"/>
                </a:solidFill>
                <a:latin typeface="Courier New" panose="02070309020205020404" pitchFamily="49" charset="0"/>
              </a:rPr>
              <a:t>  </a:t>
            </a:r>
            <a:r>
              <a:rPr lang="en-US" sz="2000" b="1" dirty="0">
                <a:solidFill>
                  <a:srgbClr val="00AF00"/>
                </a:solidFill>
                <a:latin typeface="Courier New" panose="02070309020205020404" pitchFamily="49" charset="0"/>
              </a:rPr>
              <a:t>!Photos;</a:t>
            </a:r>
            <a:r>
              <a:rPr lang="en-US" sz="2000" b="1" dirty="0">
                <a:solidFill>
                  <a:srgbClr val="000000"/>
                </a:solidFill>
                <a:latin typeface="Courier New" panose="02070309020205020404" pitchFamily="49" charset="0"/>
              </a:rPr>
              <a:t>  21     14     23     10</a:t>
            </a:r>
          </a:p>
          <a:p>
            <a:r>
              <a:rPr lang="pt-BR" sz="2000" b="1" dirty="0">
                <a:solidFill>
                  <a:srgbClr val="000000"/>
                </a:solidFill>
                <a:latin typeface="Courier New" panose="02070309020205020404" pitchFamily="49" charset="0"/>
              </a:rPr>
              <a:t>  </a:t>
            </a:r>
            <a:r>
              <a:rPr lang="pt-BR" sz="2000" b="1" dirty="0">
                <a:solidFill>
                  <a:srgbClr val="00AF00"/>
                </a:solidFill>
                <a:latin typeface="Courier New" panose="02070309020205020404" pitchFamily="49" charset="0"/>
              </a:rPr>
              <a:t>!Silver;</a:t>
            </a:r>
            <a:r>
              <a:rPr lang="pt-BR" sz="2000" b="1" dirty="0">
                <a:solidFill>
                  <a:srgbClr val="000000"/>
                </a:solidFill>
                <a:latin typeface="Courier New" panose="02070309020205020404" pitchFamily="49" charset="0"/>
              </a:rPr>
              <a:t>  18     13     10     13</a:t>
            </a:r>
          </a:p>
          <a:p>
            <a:r>
              <a:rPr lang="fr-FR" sz="2000" b="1" dirty="0">
                <a:solidFill>
                  <a:srgbClr val="000000"/>
                </a:solidFill>
                <a:latin typeface="Courier New" panose="02070309020205020404" pitchFamily="49" charset="0"/>
              </a:rPr>
              <a:t>  </a:t>
            </a:r>
            <a:r>
              <a:rPr lang="fr-FR" sz="2000" b="1" dirty="0">
                <a:solidFill>
                  <a:srgbClr val="00AF00"/>
                </a:solidFill>
                <a:latin typeface="Courier New" panose="02070309020205020404" pitchFamily="49" charset="0"/>
              </a:rPr>
              <a:t>!Tables;</a:t>
            </a:r>
            <a:r>
              <a:rPr lang="fr-FR" sz="2000" b="1" dirty="0">
                <a:solidFill>
                  <a:srgbClr val="000000"/>
                </a:solidFill>
                <a:latin typeface="Courier New" panose="02070309020205020404" pitchFamily="49" charset="0"/>
              </a:rPr>
              <a:t>  26     10     20     31</a:t>
            </a:r>
          </a:p>
          <a:p>
            <a:r>
              <a:rPr lang="en-US" sz="2000" b="1" dirty="0">
                <a:solidFill>
                  <a:srgbClr val="000000"/>
                </a:solidFill>
                <a:latin typeface="Courier New" panose="02070309020205020404" pitchFamily="49" charset="0"/>
              </a:rPr>
              <a:t>  </a:t>
            </a:r>
            <a:r>
              <a:rPr lang="en-US" sz="2000" b="1" dirty="0">
                <a:solidFill>
                  <a:srgbClr val="00AF00"/>
                </a:solidFill>
                <a:latin typeface="Courier New" panose="02070309020205020404" pitchFamily="49" charset="0"/>
              </a:rPr>
              <a:t>!Books;</a:t>
            </a:r>
            <a:r>
              <a:rPr lang="en-US" sz="2000" b="1" dirty="0">
                <a:solidFill>
                  <a:srgbClr val="000000"/>
                </a:solidFill>
                <a:latin typeface="Courier New" panose="02070309020205020404" pitchFamily="49" charset="0"/>
              </a:rPr>
              <a:t>   12     39      5     23</a:t>
            </a:r>
          </a:p>
          <a:p>
            <a:r>
              <a:rPr lang="fr-FR" sz="2000" b="1" dirty="0">
                <a:solidFill>
                  <a:srgbClr val="000000"/>
                </a:solidFill>
                <a:latin typeface="Courier New" panose="02070309020205020404" pitchFamily="49" charset="0"/>
              </a:rPr>
              <a:t>  </a:t>
            </a:r>
            <a:r>
              <a:rPr lang="fr-FR" sz="2000" b="1" dirty="0">
                <a:solidFill>
                  <a:srgbClr val="00AF00"/>
                </a:solidFill>
                <a:latin typeface="Courier New" panose="02070309020205020404" pitchFamily="49" charset="0"/>
              </a:rPr>
              <a:t>!</a:t>
            </a:r>
            <a:r>
              <a:rPr lang="fr-FR" sz="2000" b="1" dirty="0" err="1">
                <a:solidFill>
                  <a:srgbClr val="00AF00"/>
                </a:solidFill>
                <a:latin typeface="Courier New" panose="02070309020205020404" pitchFamily="49" charset="0"/>
              </a:rPr>
              <a:t>HiFi</a:t>
            </a:r>
            <a:r>
              <a:rPr lang="fr-FR" sz="2000" b="1" dirty="0">
                <a:solidFill>
                  <a:srgbClr val="00AF00"/>
                </a:solidFill>
                <a:latin typeface="Courier New" panose="02070309020205020404" pitchFamily="49" charset="0"/>
              </a:rPr>
              <a:t>;</a:t>
            </a:r>
            <a:r>
              <a:rPr lang="fr-FR" sz="2000" b="1" dirty="0">
                <a:solidFill>
                  <a:srgbClr val="000000"/>
                </a:solidFill>
                <a:latin typeface="Courier New" panose="02070309020205020404" pitchFamily="49" charset="0"/>
              </a:rPr>
              <a:t>    15     17     40     14 </a:t>
            </a:r>
          </a:p>
          <a:p>
            <a:r>
              <a:rPr lang="nl-NL" sz="2000" b="1" dirty="0">
                <a:solidFill>
                  <a:srgbClr val="000000"/>
                </a:solidFill>
                <a:latin typeface="Courier New" panose="02070309020205020404" pitchFamily="49" charset="0"/>
              </a:rPr>
              <a:t>  </a:t>
            </a:r>
            <a:r>
              <a:rPr lang="nl-NL" sz="2000" b="1" dirty="0">
                <a:solidFill>
                  <a:srgbClr val="00AF00"/>
                </a:solidFill>
                <a:latin typeface="Courier New" panose="02070309020205020404" pitchFamily="49" charset="0"/>
              </a:rPr>
              <a:t>!Misc;</a:t>
            </a:r>
            <a:r>
              <a:rPr lang="nl-NL" sz="2000" b="1" dirty="0">
                <a:solidFill>
                  <a:srgbClr val="000000"/>
                </a:solidFill>
                <a:latin typeface="Courier New" panose="02070309020205020404" pitchFamily="49" charset="0"/>
              </a:rPr>
              <a:t>     8      7      2      9;</a:t>
            </a:r>
          </a:p>
          <a:p>
            <a:endParaRPr lang="nl-NL" sz="900" b="1" dirty="0">
              <a:solidFill>
                <a:srgbClr val="000000"/>
              </a:solidFill>
              <a:latin typeface="Courier New" panose="02070309020205020404" pitchFamily="49" charset="0"/>
            </a:endParaRPr>
          </a:p>
          <a:p>
            <a:endParaRPr lang="nl-NL" sz="900" b="1" dirty="0">
              <a:solidFill>
                <a:srgbClr val="000000"/>
              </a:solidFill>
              <a:latin typeface="Courier New" panose="02070309020205020404" pitchFamily="49" charset="0"/>
            </a:endParaRPr>
          </a:p>
          <a:p>
            <a:r>
              <a:rPr lang="nl-NL" sz="2400" b="1" dirty="0">
                <a:solidFill>
                  <a:srgbClr val="000000"/>
                </a:solidFill>
                <a:cs typeface="Arial" panose="020B0604020202020204" pitchFamily="34" charset="0"/>
              </a:rPr>
              <a:t>A Lexico MaxMin Allocation:</a:t>
            </a:r>
            <a:endParaRPr lang="en-US" sz="1800" b="1" dirty="0">
              <a:latin typeface="Courier New" panose="02070309020205020404" pitchFamily="49" charset="0"/>
            </a:endParaRPr>
          </a:p>
          <a:p>
            <a:r>
              <a:rPr lang="en-US" sz="2000" b="1" dirty="0">
                <a:latin typeface="Courier New" panose="02070309020205020404" pitchFamily="49" charset="0"/>
              </a:rPr>
              <a:t>           TOM   DICK  HARRY   JOAN</a:t>
            </a:r>
          </a:p>
          <a:p>
            <a:r>
              <a:rPr lang="en-US" sz="2000" b="1" dirty="0">
                <a:latin typeface="Courier New" panose="02070309020205020404" pitchFamily="49" charset="0"/>
              </a:rPr>
              <a:t>   PHOTOS    1      0      0      0 </a:t>
            </a:r>
          </a:p>
          <a:p>
            <a:r>
              <a:rPr lang="pt-BR" sz="2000" b="1" dirty="0">
                <a:latin typeface="Courier New" panose="02070309020205020404" pitchFamily="49" charset="0"/>
              </a:rPr>
              <a:t>   SILVER    1      0      0      0 </a:t>
            </a:r>
          </a:p>
          <a:p>
            <a:r>
              <a:rPr lang="fr-FR" sz="2000" b="1" dirty="0">
                <a:latin typeface="Courier New" panose="02070309020205020404" pitchFamily="49" charset="0"/>
              </a:rPr>
              <a:t>   TABLES    0      0      0      1 </a:t>
            </a:r>
          </a:p>
          <a:p>
            <a:r>
              <a:rPr lang="en-US" sz="2000" b="1" dirty="0">
                <a:latin typeface="Courier New" panose="02070309020205020404" pitchFamily="49" charset="0"/>
              </a:rPr>
              <a:t>   BOOKS_    0      1      0      0 </a:t>
            </a:r>
          </a:p>
          <a:p>
            <a:r>
              <a:rPr lang="fr-FR" sz="2000" b="1" dirty="0">
                <a:latin typeface="Courier New" panose="02070309020205020404" pitchFamily="49" charset="0"/>
              </a:rPr>
              <a:t>   HIFI__    0      0      1      0 </a:t>
            </a:r>
          </a:p>
          <a:p>
            <a:r>
              <a:rPr lang="nl-NL" sz="2000" b="1" dirty="0">
                <a:latin typeface="Courier New" panose="02070309020205020404" pitchFamily="49" charset="0"/>
              </a:rPr>
              <a:t>   MISC__    0      0      0      1 </a:t>
            </a:r>
          </a:p>
          <a:p>
            <a:r>
              <a:rPr lang="en-US" sz="2000" b="1" dirty="0">
                <a:latin typeface="Courier New" panose="02070309020205020404" pitchFamily="49" charset="0"/>
              </a:rPr>
              <a:t>   Total    39     39     40     40</a:t>
            </a:r>
            <a:endParaRPr lang="en-US" sz="2000" b="1" dirty="0">
              <a:cs typeface="Arial" panose="020B0604020202020204" pitchFamily="34" charset="0"/>
            </a:endParaRPr>
          </a:p>
        </p:txBody>
      </p:sp>
    </p:spTree>
    <p:extLst>
      <p:ext uri="{BB962C8B-B14F-4D97-AF65-F5344CB8AC3E}">
        <p14:creationId xmlns:p14="http://schemas.microsoft.com/office/powerpoint/2010/main" val="41473950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78A249B-1D43-58DD-7401-C407341B6B67}"/>
              </a:ext>
            </a:extLst>
          </p:cNvPr>
          <p:cNvSpPr>
            <a:spLocks noGrp="1"/>
          </p:cNvSpPr>
          <p:nvPr>
            <p:ph type="sldNum" sz="quarter" idx="12"/>
          </p:nvPr>
        </p:nvSpPr>
        <p:spPr/>
        <p:txBody>
          <a:bodyPr/>
          <a:lstStyle/>
          <a:p>
            <a:fld id="{2094E2E3-CF08-44D2-B456-AF9DF070FF9B}" type="slidenum">
              <a:rPr lang="en-GB" altLang="en-US" smtClean="0"/>
              <a:pPr/>
              <a:t>31</a:t>
            </a:fld>
            <a:endParaRPr lang="en-GB" altLang="en-US"/>
          </a:p>
        </p:txBody>
      </p:sp>
      <p:sp>
        <p:nvSpPr>
          <p:cNvPr id="3" name="TextBox 2">
            <a:extLst>
              <a:ext uri="{FF2B5EF4-FFF2-40B4-BE49-F238E27FC236}">
                <a16:creationId xmlns:a16="http://schemas.microsoft.com/office/drawing/2014/main" id="{DC7A1867-CBB2-99E0-BF90-BA73EFBCE1DF}"/>
              </a:ext>
            </a:extLst>
          </p:cNvPr>
          <p:cNvSpPr txBox="1"/>
          <p:nvPr/>
        </p:nvSpPr>
        <p:spPr>
          <a:xfrm>
            <a:off x="327102" y="416312"/>
            <a:ext cx="8549269" cy="6063198"/>
          </a:xfrm>
          <a:prstGeom prst="rect">
            <a:avLst/>
          </a:prstGeom>
          <a:noFill/>
        </p:spPr>
        <p:txBody>
          <a:bodyPr wrap="square" rtlCol="0">
            <a:spAutoFit/>
          </a:bodyPr>
          <a:lstStyle/>
          <a:p>
            <a:r>
              <a:rPr lang="en-US" sz="2800" dirty="0"/>
              <a:t>Equitable Solution, How to Define and Get?</a:t>
            </a:r>
          </a:p>
          <a:p>
            <a:endParaRPr lang="en-US" sz="2400" dirty="0"/>
          </a:p>
          <a:p>
            <a:r>
              <a:rPr lang="en-US" sz="2400" dirty="0"/>
              <a:t>You can get approximately the same solution as the </a:t>
            </a:r>
            <a:r>
              <a:rPr lang="en-US" sz="2400" dirty="0" err="1"/>
              <a:t>Lexico</a:t>
            </a:r>
            <a:r>
              <a:rPr lang="en-US" sz="2400" dirty="0"/>
              <a:t> Min solution by assigning a utility function to each party:</a:t>
            </a:r>
          </a:p>
          <a:p>
            <a:r>
              <a:rPr lang="en-US" sz="2400" dirty="0"/>
              <a:t>    </a:t>
            </a:r>
            <a:r>
              <a:rPr lang="en-US" sz="2400" i="1" dirty="0"/>
              <a:t>U</a:t>
            </a:r>
            <a:r>
              <a:rPr lang="en-US" sz="2400" dirty="0"/>
              <a:t>( </a:t>
            </a:r>
            <a:r>
              <a:rPr lang="en-US" sz="2400" i="1" dirty="0"/>
              <a:t>R</a:t>
            </a:r>
            <a:r>
              <a:rPr lang="en-US" sz="2400" dirty="0"/>
              <a:t>( </a:t>
            </a:r>
            <a:r>
              <a:rPr lang="en-US" sz="2400" i="1" dirty="0"/>
              <a:t>s</a:t>
            </a:r>
            <a:r>
              <a:rPr lang="en-US" sz="2400" dirty="0"/>
              <a:t>))  = utility of reward </a:t>
            </a:r>
            <a:r>
              <a:rPr lang="en-US" sz="2400" i="1" dirty="0"/>
              <a:t>R</a:t>
            </a:r>
            <a:r>
              <a:rPr lang="en-US" sz="2400" dirty="0"/>
              <a:t>( </a:t>
            </a:r>
            <a:r>
              <a:rPr lang="en-US" sz="2400" i="1" dirty="0"/>
              <a:t>s</a:t>
            </a:r>
            <a:r>
              <a:rPr lang="en-US" sz="2400" dirty="0"/>
              <a:t>) to party </a:t>
            </a:r>
            <a:r>
              <a:rPr lang="en-US" sz="2400" i="1" dirty="0"/>
              <a:t>s</a:t>
            </a:r>
            <a:r>
              <a:rPr lang="en-US" sz="2400" dirty="0"/>
              <a:t>.</a:t>
            </a:r>
          </a:p>
          <a:p>
            <a:r>
              <a:rPr lang="en-US" sz="2400" dirty="0"/>
              <a:t>where</a:t>
            </a:r>
          </a:p>
          <a:p>
            <a:r>
              <a:rPr lang="en-US" sz="2400" dirty="0"/>
              <a:t>   </a:t>
            </a:r>
            <a:r>
              <a:rPr lang="en-US" sz="2400" i="1" dirty="0"/>
              <a:t>U</a:t>
            </a:r>
            <a:r>
              <a:rPr lang="en-US" sz="2400" dirty="0"/>
              <a:t>( ) is : </a:t>
            </a:r>
          </a:p>
          <a:p>
            <a:r>
              <a:rPr lang="en-US" sz="2400" dirty="0"/>
              <a:t>     Monotonically increasing (more is better), </a:t>
            </a:r>
          </a:p>
          <a:p>
            <a:r>
              <a:rPr lang="en-US" sz="2400" dirty="0"/>
              <a:t>     Concave ( additional $ is not as valuable as previous).</a:t>
            </a:r>
          </a:p>
          <a:p>
            <a:endParaRPr lang="en-US" sz="2400" dirty="0"/>
          </a:p>
          <a:p>
            <a:r>
              <a:rPr lang="en-US" sz="2400" dirty="0"/>
              <a:t>    Typical choice is Power utility, for specified parameter </a:t>
            </a:r>
            <a:r>
              <a:rPr lang="en-US" sz="2400" i="1" dirty="0"/>
              <a:t>g</a:t>
            </a:r>
            <a:r>
              <a:rPr lang="en-US" sz="2400" dirty="0"/>
              <a:t>:</a:t>
            </a:r>
          </a:p>
          <a:p>
            <a:r>
              <a:rPr lang="en-US" sz="2400" dirty="0"/>
              <a:t>              </a:t>
            </a:r>
            <a:r>
              <a:rPr lang="en-US" sz="2400" i="1" dirty="0"/>
              <a:t>U</a:t>
            </a:r>
            <a:r>
              <a:rPr lang="en-US" sz="2400" dirty="0"/>
              <a:t>( </a:t>
            </a:r>
            <a:r>
              <a:rPr lang="en-US" sz="2400" i="1" dirty="0"/>
              <a:t>R</a:t>
            </a:r>
            <a:r>
              <a:rPr lang="en-US" sz="2400" dirty="0"/>
              <a:t>) = </a:t>
            </a:r>
            <a:r>
              <a:rPr lang="sv-SE" sz="2400" dirty="0"/>
              <a:t>( </a:t>
            </a:r>
            <a:r>
              <a:rPr lang="sv-SE" sz="2400" i="1" dirty="0"/>
              <a:t>R^</a:t>
            </a:r>
            <a:r>
              <a:rPr lang="en-US" sz="2400" i="1" dirty="0"/>
              <a:t>g</a:t>
            </a:r>
            <a:r>
              <a:rPr lang="sv-SE" sz="2400" dirty="0"/>
              <a:t>) -1)/</a:t>
            </a:r>
            <a:r>
              <a:rPr lang="en-US" sz="2400" i="1" dirty="0"/>
              <a:t> g</a:t>
            </a:r>
            <a:endParaRPr lang="sv-SE" sz="2400" dirty="0"/>
          </a:p>
          <a:p>
            <a:r>
              <a:rPr lang="sv-SE" sz="2400" dirty="0"/>
              <a:t>      As </a:t>
            </a:r>
            <a:r>
              <a:rPr lang="en-US" sz="2400" i="1" dirty="0"/>
              <a:t>g</a:t>
            </a:r>
            <a:r>
              <a:rPr lang="sv-SE" sz="2400" dirty="0"/>
              <a:t> approaches 0, it approaches</a:t>
            </a:r>
          </a:p>
          <a:p>
            <a:r>
              <a:rPr lang="sv-SE" sz="2400" dirty="0"/>
              <a:t>              </a:t>
            </a:r>
            <a:r>
              <a:rPr lang="en-US" sz="2400" i="1" dirty="0"/>
              <a:t>U</a:t>
            </a:r>
            <a:r>
              <a:rPr lang="en-US" sz="2400" dirty="0"/>
              <a:t>( </a:t>
            </a:r>
            <a:r>
              <a:rPr lang="en-US" sz="2400" i="1" dirty="0"/>
              <a:t>R</a:t>
            </a:r>
            <a:r>
              <a:rPr lang="en-US" sz="2400" dirty="0"/>
              <a:t>)</a:t>
            </a:r>
            <a:r>
              <a:rPr lang="sv-SE" sz="2400" dirty="0"/>
              <a:t>  = </a:t>
            </a:r>
            <a:r>
              <a:rPr lang="sv-SE" sz="2400" i="1" dirty="0"/>
              <a:t>log</a:t>
            </a:r>
            <a:r>
              <a:rPr lang="sv-SE" sz="2400" dirty="0"/>
              <a:t>( </a:t>
            </a:r>
            <a:r>
              <a:rPr lang="sv-SE" sz="2400" i="1" dirty="0"/>
              <a:t>R</a:t>
            </a:r>
            <a:r>
              <a:rPr lang="sv-SE" sz="2400" dirty="0"/>
              <a:t>).</a:t>
            </a:r>
          </a:p>
          <a:p>
            <a:endParaRPr lang="sv-SE" sz="2400" dirty="0"/>
          </a:p>
          <a:p>
            <a:r>
              <a:rPr lang="sv-SE" sz="2400" dirty="0"/>
              <a:t>    Strictly concave if </a:t>
            </a:r>
            <a:r>
              <a:rPr lang="sv-SE" sz="2400" i="1" dirty="0"/>
              <a:t>g</a:t>
            </a:r>
            <a:r>
              <a:rPr lang="sv-SE" sz="2400" dirty="0"/>
              <a:t> &lt; 1;</a:t>
            </a:r>
            <a:endParaRPr lang="en-US" sz="2400" dirty="0"/>
          </a:p>
        </p:txBody>
      </p:sp>
    </p:spTree>
    <p:extLst>
      <p:ext uri="{BB962C8B-B14F-4D97-AF65-F5344CB8AC3E}">
        <p14:creationId xmlns:p14="http://schemas.microsoft.com/office/powerpoint/2010/main" val="28289133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78A249B-1D43-58DD-7401-C407341B6B67}"/>
              </a:ext>
            </a:extLst>
          </p:cNvPr>
          <p:cNvSpPr>
            <a:spLocks noGrp="1"/>
          </p:cNvSpPr>
          <p:nvPr>
            <p:ph type="sldNum" sz="quarter" idx="12"/>
          </p:nvPr>
        </p:nvSpPr>
        <p:spPr/>
        <p:txBody>
          <a:bodyPr/>
          <a:lstStyle/>
          <a:p>
            <a:fld id="{2094E2E3-CF08-44D2-B456-AF9DF070FF9B}" type="slidenum">
              <a:rPr lang="en-GB" altLang="en-US" smtClean="0"/>
              <a:pPr/>
              <a:t>32</a:t>
            </a:fld>
            <a:endParaRPr lang="en-GB" altLang="en-US"/>
          </a:p>
        </p:txBody>
      </p:sp>
      <p:sp>
        <p:nvSpPr>
          <p:cNvPr id="3" name="TextBox 2">
            <a:extLst>
              <a:ext uri="{FF2B5EF4-FFF2-40B4-BE49-F238E27FC236}">
                <a16:creationId xmlns:a16="http://schemas.microsoft.com/office/drawing/2014/main" id="{DC7A1867-CBB2-99E0-BF90-BA73EFBCE1DF}"/>
              </a:ext>
            </a:extLst>
          </p:cNvPr>
          <p:cNvSpPr txBox="1"/>
          <p:nvPr/>
        </p:nvSpPr>
        <p:spPr>
          <a:xfrm>
            <a:off x="193289" y="136525"/>
            <a:ext cx="8898672" cy="6664773"/>
          </a:xfrm>
          <a:prstGeom prst="rect">
            <a:avLst/>
          </a:prstGeom>
          <a:noFill/>
        </p:spPr>
        <p:txBody>
          <a:bodyPr wrap="square" rtlCol="0">
            <a:spAutoFit/>
          </a:bodyPr>
          <a:lstStyle/>
          <a:p>
            <a:pPr marL="0" marR="0">
              <a:lnSpc>
                <a:spcPct val="107000"/>
              </a:lnSpc>
              <a:spcBef>
                <a:spcPts val="0"/>
              </a:spcBef>
              <a:spcAft>
                <a:spcPts val="0"/>
              </a:spcAft>
            </a:pPr>
            <a:r>
              <a:rPr lang="en-US" sz="2800" dirty="0"/>
              <a:t> </a:t>
            </a:r>
            <a:r>
              <a:rPr lang="en-US" sz="2800" u="sng" dirty="0">
                <a:latin typeface="Calibri" panose="020F0502020204030204" pitchFamily="34" charset="0"/>
                <a:ea typeface="Calibri" panose="020F0502020204030204" pitchFamily="34" charset="0"/>
                <a:cs typeface="Times New Roman" panose="02020603050405020304" pitchFamily="18" charset="0"/>
              </a:rPr>
              <a:t>Monotonic in Pie Size ( The Alabama Paradox)</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latin typeface="Calibri" panose="020F0502020204030204" pitchFamily="34" charset="0"/>
                <a:ea typeface="Calibri" panose="020F0502020204030204" pitchFamily="34" charset="0"/>
                <a:cs typeface="Times New Roman" panose="02020603050405020304" pitchFamily="18" charset="0"/>
              </a:rPr>
              <a:t> </a:t>
            </a:r>
            <a:r>
              <a:rPr lang="en-US" sz="2000" dirty="0">
                <a:latin typeface="Calibri" panose="020F0502020204030204" pitchFamily="34" charset="0"/>
                <a:ea typeface="Calibri" panose="020F0502020204030204" pitchFamily="34" charset="0"/>
                <a:cs typeface="Times New Roman" panose="02020603050405020304" pitchFamily="18" charset="0"/>
              </a:rPr>
              <a:t>Loosely: If more goodies becomes available, no party does worse.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t>In U.S. Congress, </a:t>
            </a:r>
            <a:r>
              <a:rPr lang="en-US" sz="1800" i="1" dirty="0"/>
              <a:t>M</a:t>
            </a:r>
            <a:r>
              <a:rPr lang="en-US" sz="1800" dirty="0"/>
              <a:t> seats total are allocated among the states. </a:t>
            </a:r>
            <a:r>
              <a:rPr lang="en-US" sz="1800" i="1" dirty="0"/>
              <a:t>M</a:t>
            </a:r>
            <a:r>
              <a:rPr lang="en-US" sz="1800" dirty="0"/>
              <a:t> was increased regularly after each census until 1910, when it was fixed at 435. The number seats assigned each state should be proportional to the state's population "as close as possible," given that seats assigned must be an integer.</a:t>
            </a:r>
          </a:p>
          <a:p>
            <a:r>
              <a:rPr lang="en-US" sz="1800" dirty="0"/>
              <a:t>      The problem is a "simple" integer program. Given </a:t>
            </a:r>
            <a:r>
              <a:rPr lang="en-US" sz="1800" i="1" dirty="0"/>
              <a:t>M</a:t>
            </a:r>
            <a:r>
              <a:rPr lang="en-US" sz="1800" dirty="0"/>
              <a:t> and </a:t>
            </a:r>
            <a:r>
              <a:rPr lang="en-US" sz="1800" i="1" dirty="0"/>
              <a:t>f</a:t>
            </a:r>
            <a:r>
              <a:rPr lang="en-US" sz="1800" dirty="0"/>
              <a:t>(</a:t>
            </a:r>
            <a:r>
              <a:rPr lang="en-US" sz="1800" i="1" dirty="0"/>
              <a:t>s</a:t>
            </a:r>
            <a:r>
              <a:rPr lang="en-US" sz="1800" dirty="0"/>
              <a:t>):</a:t>
            </a:r>
          </a:p>
          <a:p>
            <a:r>
              <a:rPr lang="en-US" sz="1800" dirty="0"/>
              <a:t>             Optimize  </a:t>
            </a:r>
            <a:r>
              <a:rPr lang="en-US" sz="1800" dirty="0" err="1"/>
              <a:t>Σ</a:t>
            </a:r>
            <a:r>
              <a:rPr lang="en-US" sz="1800" i="1" baseline="-25000" dirty="0" err="1"/>
              <a:t>s</a:t>
            </a:r>
            <a:r>
              <a:rPr lang="en-US" sz="1800" dirty="0"/>
              <a:t> </a:t>
            </a:r>
            <a:r>
              <a:rPr lang="en-US" sz="1800" i="1" dirty="0"/>
              <a:t>U</a:t>
            </a:r>
            <a:r>
              <a:rPr lang="en-US" sz="1800" dirty="0"/>
              <a:t>( </a:t>
            </a:r>
            <a:r>
              <a:rPr lang="en-US" sz="1800" i="1" dirty="0"/>
              <a:t>M</a:t>
            </a:r>
            <a:r>
              <a:rPr lang="en-US" sz="1800" dirty="0"/>
              <a:t>*</a:t>
            </a:r>
            <a:r>
              <a:rPr lang="en-US" sz="1800" i="1" dirty="0"/>
              <a:t>f </a:t>
            </a:r>
            <a:r>
              <a:rPr lang="en-US" sz="1800" dirty="0"/>
              <a:t>(s), </a:t>
            </a:r>
            <a:r>
              <a:rPr lang="en-US" sz="1800" i="1" dirty="0"/>
              <a:t>Seats</a:t>
            </a:r>
            <a:r>
              <a:rPr lang="en-US" sz="1800" dirty="0"/>
              <a:t>(</a:t>
            </a:r>
            <a:r>
              <a:rPr lang="en-US" sz="1800" i="1" dirty="0"/>
              <a:t>s</a:t>
            </a:r>
            <a:r>
              <a:rPr lang="en-US" sz="1800" dirty="0"/>
              <a:t>))</a:t>
            </a:r>
          </a:p>
          <a:p>
            <a:r>
              <a:rPr lang="en-US" sz="1800" dirty="0"/>
              <a:t>                 subject to</a:t>
            </a:r>
          </a:p>
          <a:p>
            <a:r>
              <a:rPr lang="en-US" sz="1800" dirty="0"/>
              <a:t>                   </a:t>
            </a:r>
            <a:r>
              <a:rPr lang="en-US" sz="1800" dirty="0" err="1"/>
              <a:t>Σ</a:t>
            </a:r>
            <a:r>
              <a:rPr lang="en-US" sz="1800" i="1" baseline="-25000" dirty="0" err="1"/>
              <a:t>s</a:t>
            </a:r>
            <a:r>
              <a:rPr lang="en-US" sz="1800" dirty="0"/>
              <a:t> </a:t>
            </a:r>
            <a:r>
              <a:rPr lang="en-US" sz="1800" i="1" dirty="0"/>
              <a:t>Seats</a:t>
            </a:r>
            <a:r>
              <a:rPr lang="en-US" sz="1800" dirty="0"/>
              <a:t>(</a:t>
            </a:r>
            <a:r>
              <a:rPr lang="en-US" sz="1800" i="1" dirty="0"/>
              <a:t>s</a:t>
            </a:r>
            <a:r>
              <a:rPr lang="en-US" sz="1800" dirty="0"/>
              <a:t>) = </a:t>
            </a:r>
            <a:r>
              <a:rPr lang="en-US" sz="1800" i="1" dirty="0"/>
              <a:t>M</a:t>
            </a:r>
            <a:r>
              <a:rPr lang="en-US" sz="1800" dirty="0"/>
              <a:t>;</a:t>
            </a:r>
          </a:p>
          <a:p>
            <a:r>
              <a:rPr lang="en-US" sz="1800" dirty="0"/>
              <a:t>                   </a:t>
            </a:r>
            <a:r>
              <a:rPr lang="en-US" sz="1800" i="1" dirty="0"/>
              <a:t>Seats</a:t>
            </a:r>
            <a:r>
              <a:rPr lang="en-US" sz="1800" dirty="0"/>
              <a:t>( </a:t>
            </a:r>
            <a:r>
              <a:rPr lang="en-US" sz="1800" i="1" dirty="0"/>
              <a:t>s</a:t>
            </a:r>
            <a:r>
              <a:rPr lang="en-US" sz="1800" dirty="0"/>
              <a:t>) = integer, &gt;= 1;</a:t>
            </a:r>
          </a:p>
          <a:p>
            <a:endParaRPr lang="en-US" sz="1800" dirty="0"/>
          </a:p>
          <a:p>
            <a:r>
              <a:rPr lang="en-US" sz="1800" dirty="0"/>
              <a:t>What objective function </a:t>
            </a:r>
            <a:r>
              <a:rPr lang="en-US" sz="1800" i="1" dirty="0"/>
              <a:t>U</a:t>
            </a:r>
            <a:r>
              <a:rPr lang="en-US" sz="1800" dirty="0"/>
              <a:t>( ) should be used? </a:t>
            </a:r>
          </a:p>
          <a:p>
            <a:endParaRPr lang="en-US" sz="1800" dirty="0"/>
          </a:p>
          <a:p>
            <a:r>
              <a:rPr lang="en-US" sz="1800" dirty="0"/>
              <a:t>   </a:t>
            </a:r>
            <a:r>
              <a:rPr lang="en-US" sz="1800"/>
              <a:t>Just after </a:t>
            </a:r>
            <a:r>
              <a:rPr lang="en-US" sz="1800" dirty="0"/>
              <a:t>the 1880 census, under the rule/objective/</a:t>
            </a:r>
            <a:r>
              <a:rPr lang="en-US" sz="1800" i="1" dirty="0"/>
              <a:t>U</a:t>
            </a:r>
            <a:r>
              <a:rPr lang="en-US" sz="1800" dirty="0"/>
              <a:t> then used**, </a:t>
            </a:r>
          </a:p>
          <a:p>
            <a:r>
              <a:rPr lang="en-US" sz="1800" dirty="0"/>
              <a:t>it was discovered that  Alabama would get 8 seats if </a:t>
            </a:r>
            <a:r>
              <a:rPr lang="en-US" sz="1800" i="1" dirty="0"/>
              <a:t>M</a:t>
            </a:r>
            <a:r>
              <a:rPr lang="en-US" sz="1800" dirty="0"/>
              <a:t> = 299 </a:t>
            </a:r>
          </a:p>
          <a:p>
            <a:r>
              <a:rPr lang="en-US" sz="1800" dirty="0"/>
              <a:t>                                                       but only 7 seats if </a:t>
            </a:r>
            <a:r>
              <a:rPr lang="en-US" sz="1800" i="1" dirty="0"/>
              <a:t>M</a:t>
            </a:r>
            <a:r>
              <a:rPr lang="en-US" sz="1800" dirty="0"/>
              <a:t> = 300.</a:t>
            </a:r>
          </a:p>
          <a:p>
            <a:endParaRPr lang="en-US" sz="1800" dirty="0"/>
          </a:p>
          <a:p>
            <a:r>
              <a:rPr lang="en-US" sz="1800" dirty="0"/>
              <a:t> Which objectives </a:t>
            </a:r>
            <a:r>
              <a:rPr lang="en-US" sz="1800" i="1" dirty="0"/>
              <a:t>U</a:t>
            </a:r>
            <a:r>
              <a:rPr lang="en-US" sz="1800" dirty="0"/>
              <a:t> avoid the Alabama paradox?</a:t>
            </a:r>
          </a:p>
          <a:p>
            <a:r>
              <a:rPr lang="en-US" sz="1800" dirty="0"/>
              <a:t> Can you both avoid the Alabama paradox and satisfy the Equitable feature? </a:t>
            </a:r>
          </a:p>
          <a:p>
            <a:endParaRPr lang="en-US" sz="900" dirty="0"/>
          </a:p>
          <a:p>
            <a:r>
              <a:rPr lang="en-US" sz="1800" dirty="0"/>
              <a:t>** </a:t>
            </a:r>
            <a:r>
              <a:rPr lang="en-US" dirty="0"/>
              <a:t>Hamilton’s method, - which had replaced the previous Jefferson’s method. Huntington-Hill method replaced Jefferson in 1941. </a:t>
            </a:r>
          </a:p>
        </p:txBody>
      </p:sp>
    </p:spTree>
    <p:extLst>
      <p:ext uri="{BB962C8B-B14F-4D97-AF65-F5344CB8AC3E}">
        <p14:creationId xmlns:p14="http://schemas.microsoft.com/office/powerpoint/2010/main" val="20077213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747B0C9-B527-DFA5-1A5F-3F67FB730531}"/>
              </a:ext>
            </a:extLst>
          </p:cNvPr>
          <p:cNvSpPr>
            <a:spLocks noGrp="1"/>
          </p:cNvSpPr>
          <p:nvPr>
            <p:ph type="sldNum" sz="quarter" idx="12"/>
          </p:nvPr>
        </p:nvSpPr>
        <p:spPr/>
        <p:txBody>
          <a:bodyPr/>
          <a:lstStyle/>
          <a:p>
            <a:fld id="{2094E2E3-CF08-44D2-B456-AF9DF070FF9B}" type="slidenum">
              <a:rPr lang="en-GB" altLang="en-US" smtClean="0"/>
              <a:pPr/>
              <a:t>33</a:t>
            </a:fld>
            <a:endParaRPr lang="en-GB" altLang="en-US"/>
          </a:p>
        </p:txBody>
      </p:sp>
      <p:sp>
        <p:nvSpPr>
          <p:cNvPr id="3" name="TextBox 2">
            <a:extLst>
              <a:ext uri="{FF2B5EF4-FFF2-40B4-BE49-F238E27FC236}">
                <a16:creationId xmlns:a16="http://schemas.microsoft.com/office/drawing/2014/main" id="{267DF4C3-3715-57AB-1222-344602C7C035}"/>
              </a:ext>
            </a:extLst>
          </p:cNvPr>
          <p:cNvSpPr txBox="1"/>
          <p:nvPr/>
        </p:nvSpPr>
        <p:spPr>
          <a:xfrm>
            <a:off x="424552" y="273307"/>
            <a:ext cx="7791189" cy="6986528"/>
          </a:xfrm>
          <a:prstGeom prst="rect">
            <a:avLst/>
          </a:prstGeom>
          <a:noFill/>
        </p:spPr>
        <p:txBody>
          <a:bodyPr wrap="square" rtlCol="0">
            <a:spAutoFit/>
          </a:bodyPr>
          <a:lstStyle/>
          <a:p>
            <a:r>
              <a:rPr lang="en-US" sz="2000" dirty="0"/>
              <a:t>References:</a:t>
            </a:r>
          </a:p>
          <a:p>
            <a:endParaRPr lang="en-US" sz="2000" dirty="0"/>
          </a:p>
          <a:p>
            <a:r>
              <a:rPr lang="en-US" sz="2000" dirty="0"/>
              <a:t>Bueno de Mesquita, E. (2016), Political Economy for Public Policy, Princeton University Press.</a:t>
            </a:r>
          </a:p>
          <a:p>
            <a:endParaRPr lang="en-US" sz="2000" dirty="0"/>
          </a:p>
          <a:p>
            <a:r>
              <a:rPr lang="de-DE" sz="2000" dirty="0"/>
              <a:t>Braess, D. (1968), “Uber ein Paradoxon aus der Verkehplanung”,</a:t>
            </a:r>
          </a:p>
          <a:p>
            <a:r>
              <a:rPr lang="de-DE" sz="2000" i="1" dirty="0"/>
              <a:t>Unternehmensforschung</a:t>
            </a:r>
            <a:r>
              <a:rPr lang="de-DE" sz="2000" dirty="0"/>
              <a:t>, vol. 12, pp. 258-268.</a:t>
            </a:r>
          </a:p>
          <a:p>
            <a:endParaRPr lang="de-DE" sz="2000" dirty="0"/>
          </a:p>
          <a:p>
            <a:r>
              <a:rPr lang="en-US" sz="2000" dirty="0"/>
              <a:t>Clarke, E. (1971). "Multipart Pricing of Public Goods," </a:t>
            </a:r>
            <a:r>
              <a:rPr lang="en-US" sz="2000" i="1" dirty="0"/>
              <a:t>Public Choice,</a:t>
            </a:r>
            <a:r>
              <a:rPr lang="en-US" sz="2000" dirty="0"/>
              <a:t> 11 (1): 17–33.</a:t>
            </a:r>
          </a:p>
          <a:p>
            <a:endParaRPr lang="en-US" sz="2000" dirty="0"/>
          </a:p>
          <a:p>
            <a:r>
              <a:rPr lang="de-DE" sz="2000" dirty="0"/>
              <a:t>Groves, T. (1973). "Incentives in Teams," </a:t>
            </a:r>
            <a:r>
              <a:rPr lang="de-DE" sz="2000" i="1" dirty="0"/>
              <a:t>Econometrica.</a:t>
            </a:r>
            <a:r>
              <a:rPr lang="de-DE" sz="2000" dirty="0"/>
              <a:t> 41 (4): 617–631.</a:t>
            </a:r>
          </a:p>
          <a:p>
            <a:endParaRPr lang="de-DE" sz="2000" dirty="0"/>
          </a:p>
          <a:p>
            <a:pPr marL="0" marR="0">
              <a:spcBef>
                <a:spcPts val="0"/>
              </a:spcBef>
              <a:spcAft>
                <a:spcPts val="0"/>
              </a:spcAft>
            </a:pPr>
            <a:r>
              <a:rPr lang="en-US" sz="2000" dirty="0" err="1">
                <a:solidFill>
                  <a:srgbClr val="000000"/>
                </a:solidFill>
                <a:effectLst/>
                <a:ea typeface="Times New Roman" panose="02020603050405020304" pitchFamily="18" charset="0"/>
                <a:cs typeface="Arial" panose="020B0604020202020204" pitchFamily="34" charset="0"/>
              </a:rPr>
              <a:t>Haan</a:t>
            </a:r>
            <a:r>
              <a:rPr lang="en-US" sz="2000" dirty="0">
                <a:solidFill>
                  <a:srgbClr val="000000"/>
                </a:solidFill>
                <a:effectLst/>
                <a:ea typeface="Times New Roman" panose="02020603050405020304" pitchFamily="18" charset="0"/>
                <a:cs typeface="Arial" panose="020B0604020202020204" pitchFamily="34" charset="0"/>
              </a:rPr>
              <a:t>, M., </a:t>
            </a:r>
            <a:r>
              <a:rPr lang="en-US" sz="2000" dirty="0" err="1">
                <a:solidFill>
                  <a:srgbClr val="000000"/>
                </a:solidFill>
                <a:effectLst/>
                <a:ea typeface="Times New Roman" panose="02020603050405020304" pitchFamily="18" charset="0"/>
                <a:cs typeface="Arial" panose="020B0604020202020204" pitchFamily="34" charset="0"/>
              </a:rPr>
              <a:t>Heijnen</a:t>
            </a:r>
            <a:r>
              <a:rPr lang="en-US" sz="2000" dirty="0">
                <a:solidFill>
                  <a:srgbClr val="000000"/>
                </a:solidFill>
                <a:effectLst/>
                <a:ea typeface="Times New Roman" panose="02020603050405020304" pitchFamily="18" charset="0"/>
                <a:cs typeface="Arial" panose="020B0604020202020204" pitchFamily="34" charset="0"/>
              </a:rPr>
              <a:t> P., </a:t>
            </a:r>
            <a:r>
              <a:rPr lang="en-US" sz="2000" dirty="0" err="1">
                <a:solidFill>
                  <a:srgbClr val="000000"/>
                </a:solidFill>
                <a:effectLst/>
                <a:ea typeface="Times New Roman" panose="02020603050405020304" pitchFamily="18" charset="0"/>
                <a:cs typeface="Arial" panose="020B0604020202020204" pitchFamily="34" charset="0"/>
              </a:rPr>
              <a:t>Schoonbeek</a:t>
            </a:r>
            <a:r>
              <a:rPr lang="en-US" sz="2000" dirty="0">
                <a:solidFill>
                  <a:srgbClr val="000000"/>
                </a:solidFill>
                <a:effectLst/>
                <a:ea typeface="Times New Roman" panose="02020603050405020304" pitchFamily="18" charset="0"/>
                <a:cs typeface="Arial" panose="020B0604020202020204" pitchFamily="34" charset="0"/>
              </a:rPr>
              <a:t> L. and L. </a:t>
            </a:r>
            <a:r>
              <a:rPr lang="en-US" sz="2000" dirty="0" err="1">
                <a:solidFill>
                  <a:srgbClr val="000000"/>
                </a:solidFill>
                <a:effectLst/>
                <a:ea typeface="Times New Roman" panose="02020603050405020304" pitchFamily="18" charset="0"/>
                <a:cs typeface="Arial" panose="020B0604020202020204" pitchFamily="34" charset="0"/>
              </a:rPr>
              <a:t>Toolsema</a:t>
            </a:r>
            <a:r>
              <a:rPr lang="en-US" sz="2000" dirty="0">
                <a:solidFill>
                  <a:srgbClr val="000000"/>
                </a:solidFill>
                <a:effectLst/>
                <a:ea typeface="Times New Roman" panose="02020603050405020304" pitchFamily="18" charset="0"/>
                <a:cs typeface="Arial" panose="020B0604020202020204" pitchFamily="34" charset="0"/>
              </a:rPr>
              <a:t>(2012) “Sound Taxation? On the Use of Self-Declared Value.” </a:t>
            </a:r>
            <a:r>
              <a:rPr lang="en-US" sz="2000" i="1" dirty="0">
                <a:solidFill>
                  <a:srgbClr val="000000"/>
                </a:solidFill>
                <a:effectLst/>
                <a:ea typeface="Times New Roman" panose="02020603050405020304" pitchFamily="18" charset="0"/>
                <a:cs typeface="Arial" panose="020B0604020202020204" pitchFamily="34" charset="0"/>
              </a:rPr>
              <a:t>European Economic Review</a:t>
            </a:r>
            <a:r>
              <a:rPr lang="en-US" sz="2000" dirty="0">
                <a:solidFill>
                  <a:srgbClr val="000000"/>
                </a:solidFill>
                <a:effectLst/>
                <a:ea typeface="Times New Roman" panose="02020603050405020304" pitchFamily="18" charset="0"/>
                <a:cs typeface="Arial" panose="020B0604020202020204" pitchFamily="34" charset="0"/>
              </a:rPr>
              <a:t>, vol. 56, no. 2, pp. 205–215.</a:t>
            </a:r>
            <a:endParaRPr lang="en-US" sz="2000" dirty="0">
              <a:effectLst/>
              <a:ea typeface="Times New Roman" panose="02020603050405020304" pitchFamily="18" charset="0"/>
              <a:cs typeface="Arial" panose="020B0604020202020204" pitchFamily="34" charset="0"/>
            </a:endParaRPr>
          </a:p>
          <a:p>
            <a:pPr marL="0" marR="0">
              <a:spcBef>
                <a:spcPts val="0"/>
              </a:spcBef>
              <a:spcAft>
                <a:spcPts val="0"/>
              </a:spcAft>
            </a:pPr>
            <a:r>
              <a:rPr lang="en-US" sz="1800" dirty="0">
                <a:effectLst/>
                <a:latin typeface="Times New Roman" panose="02020603050405020304" pitchFamily="18" charset="0"/>
                <a:ea typeface="Times New Roman" panose="02020603050405020304" pitchFamily="18" charset="0"/>
              </a:rPr>
              <a:t> </a:t>
            </a:r>
            <a:endParaRPr lang="de-DE" sz="2000" dirty="0"/>
          </a:p>
          <a:p>
            <a:r>
              <a:rPr lang="de-DE" sz="2000" dirty="0"/>
              <a:t>Luss, H.(1999), “On Equitable Resource Allocation Problems: A Lexicographic Minimax Approach,“ </a:t>
            </a:r>
            <a:r>
              <a:rPr lang="de-DE" sz="2000" i="1" dirty="0"/>
              <a:t>Operations Research</a:t>
            </a:r>
            <a:r>
              <a:rPr lang="de-DE" sz="2000" dirty="0"/>
              <a:t>, vol 47, no. 3, pp.361-378.</a:t>
            </a:r>
          </a:p>
          <a:p>
            <a:endParaRPr lang="en-US" sz="2000" dirty="0"/>
          </a:p>
          <a:p>
            <a:endParaRPr lang="en-US" dirty="0"/>
          </a:p>
        </p:txBody>
      </p:sp>
    </p:spTree>
    <p:extLst>
      <p:ext uri="{BB962C8B-B14F-4D97-AF65-F5344CB8AC3E}">
        <p14:creationId xmlns:p14="http://schemas.microsoft.com/office/powerpoint/2010/main" val="25454955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747B0C9-B527-DFA5-1A5F-3F67FB730531}"/>
              </a:ext>
            </a:extLst>
          </p:cNvPr>
          <p:cNvSpPr>
            <a:spLocks noGrp="1"/>
          </p:cNvSpPr>
          <p:nvPr>
            <p:ph type="sldNum" sz="quarter" idx="12"/>
          </p:nvPr>
        </p:nvSpPr>
        <p:spPr/>
        <p:txBody>
          <a:bodyPr/>
          <a:lstStyle/>
          <a:p>
            <a:fld id="{2094E2E3-CF08-44D2-B456-AF9DF070FF9B}" type="slidenum">
              <a:rPr lang="en-GB" altLang="en-US" smtClean="0"/>
              <a:pPr/>
              <a:t>34</a:t>
            </a:fld>
            <a:endParaRPr lang="en-GB" altLang="en-US"/>
          </a:p>
        </p:txBody>
      </p:sp>
      <p:sp>
        <p:nvSpPr>
          <p:cNvPr id="3" name="TextBox 2">
            <a:extLst>
              <a:ext uri="{FF2B5EF4-FFF2-40B4-BE49-F238E27FC236}">
                <a16:creationId xmlns:a16="http://schemas.microsoft.com/office/drawing/2014/main" id="{267DF4C3-3715-57AB-1222-344602C7C035}"/>
              </a:ext>
            </a:extLst>
          </p:cNvPr>
          <p:cNvSpPr txBox="1"/>
          <p:nvPr/>
        </p:nvSpPr>
        <p:spPr>
          <a:xfrm>
            <a:off x="482918" y="248921"/>
            <a:ext cx="7791189" cy="6401753"/>
          </a:xfrm>
          <a:prstGeom prst="rect">
            <a:avLst/>
          </a:prstGeom>
          <a:noFill/>
        </p:spPr>
        <p:txBody>
          <a:bodyPr wrap="square" rtlCol="0">
            <a:spAutoFit/>
          </a:bodyPr>
          <a:lstStyle/>
          <a:p>
            <a:r>
              <a:rPr lang="en-US" sz="2000" dirty="0"/>
              <a:t>References:</a:t>
            </a:r>
          </a:p>
          <a:p>
            <a:endParaRPr lang="en-US" sz="2000" dirty="0"/>
          </a:p>
          <a:p>
            <a:r>
              <a:rPr lang="en-US" sz="2000" dirty="0" err="1"/>
              <a:t>Marchi</a:t>
            </a:r>
            <a:r>
              <a:rPr lang="en-US" sz="2000" dirty="0"/>
              <a:t>, E. and  </a:t>
            </a:r>
            <a:r>
              <a:rPr lang="en-US" sz="2000" dirty="0" err="1"/>
              <a:t>and</a:t>
            </a:r>
            <a:r>
              <a:rPr lang="en-US" sz="2000" dirty="0"/>
              <a:t> J. Oviedo (1992), "Lexicographic optimality in the multiple objective linear programming: The nucleolar solution,"</a:t>
            </a:r>
          </a:p>
          <a:p>
            <a:r>
              <a:rPr lang="en-US" sz="2000" i="1" dirty="0"/>
              <a:t>European Journal of Operational Research, </a:t>
            </a:r>
            <a:r>
              <a:rPr lang="en-US" sz="2000" dirty="0"/>
              <a:t>57, 355-359.</a:t>
            </a:r>
          </a:p>
          <a:p>
            <a:endParaRPr lang="en-US" sz="2000" dirty="0"/>
          </a:p>
          <a:p>
            <a:r>
              <a:rPr lang="en-US" sz="2000" dirty="0" err="1"/>
              <a:t>Marler</a:t>
            </a:r>
            <a:r>
              <a:rPr lang="en-US" sz="2000" dirty="0"/>
              <a:t>, R.T. and J.S. Arora (2004), "Survey of multi-objective optimization methods for engineering,“  Structural and Multidisciplinary Optimization, Springer, 26, 369–395.</a:t>
            </a:r>
          </a:p>
          <a:p>
            <a:endParaRPr lang="en-US" sz="2000" dirty="0"/>
          </a:p>
          <a:p>
            <a:r>
              <a:rPr lang="en-US" sz="2000" dirty="0"/>
              <a:t>Maschler, M., B. Peleg, and L. S. Shapley (1979), "Geometric Properties of the Kernel, Nucleolus, and Related Solution Concepts", </a:t>
            </a:r>
            <a:r>
              <a:rPr lang="en-US" sz="2000" i="1" dirty="0"/>
              <a:t>Mathematics of Operations Research</a:t>
            </a:r>
            <a:r>
              <a:rPr lang="en-US" sz="2000" dirty="0"/>
              <a:t>, vol. 4, No. 4, pp. 303-338.</a:t>
            </a:r>
          </a:p>
          <a:p>
            <a:endParaRPr lang="en-US" sz="2000" dirty="0"/>
          </a:p>
          <a:p>
            <a:r>
              <a:rPr lang="en-US" sz="2000" dirty="0" err="1"/>
              <a:t>Moldovanu</a:t>
            </a:r>
            <a:r>
              <a:rPr lang="en-US" sz="2000" dirty="0"/>
              <a:t>, B, and M. </a:t>
            </a:r>
            <a:r>
              <a:rPr lang="en-US" sz="2000" dirty="0" err="1"/>
              <a:t>Tietzel</a:t>
            </a:r>
            <a:r>
              <a:rPr lang="en-US" sz="2000" dirty="0"/>
              <a:t> (1998). "Goethe's Second-Price Auction," </a:t>
            </a:r>
            <a:r>
              <a:rPr lang="en-US" sz="2000" i="1" dirty="0"/>
              <a:t>Journal of Political Economy</a:t>
            </a:r>
            <a:r>
              <a:rPr lang="en-US" sz="2000" dirty="0"/>
              <a:t>. 106 (4): 854–859.</a:t>
            </a:r>
          </a:p>
          <a:p>
            <a:endParaRPr lang="en-US" sz="2000" dirty="0"/>
          </a:p>
          <a:p>
            <a:r>
              <a:rPr lang="en-US" sz="2000" dirty="0"/>
              <a:t>Poundstone, W. (1992), </a:t>
            </a:r>
            <a:r>
              <a:rPr lang="en-US" sz="2000" i="1" dirty="0"/>
              <a:t>Prisoner's Dilemma</a:t>
            </a:r>
            <a:r>
              <a:rPr lang="en-US" sz="2000" dirty="0"/>
              <a:t>, Random House, NY.</a:t>
            </a:r>
          </a:p>
          <a:p>
            <a:endParaRPr lang="en-US" sz="2000" dirty="0"/>
          </a:p>
          <a:p>
            <a:endParaRPr lang="en-US" dirty="0"/>
          </a:p>
        </p:txBody>
      </p:sp>
    </p:spTree>
    <p:extLst>
      <p:ext uri="{BB962C8B-B14F-4D97-AF65-F5344CB8AC3E}">
        <p14:creationId xmlns:p14="http://schemas.microsoft.com/office/powerpoint/2010/main" val="9593697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747B0C9-B527-DFA5-1A5F-3F67FB730531}"/>
              </a:ext>
            </a:extLst>
          </p:cNvPr>
          <p:cNvSpPr>
            <a:spLocks noGrp="1"/>
          </p:cNvSpPr>
          <p:nvPr>
            <p:ph type="sldNum" sz="quarter" idx="12"/>
          </p:nvPr>
        </p:nvSpPr>
        <p:spPr/>
        <p:txBody>
          <a:bodyPr/>
          <a:lstStyle/>
          <a:p>
            <a:fld id="{2094E2E3-CF08-44D2-B456-AF9DF070FF9B}" type="slidenum">
              <a:rPr lang="en-GB" altLang="en-US" smtClean="0"/>
              <a:pPr/>
              <a:t>35</a:t>
            </a:fld>
            <a:endParaRPr lang="en-GB" altLang="en-US"/>
          </a:p>
        </p:txBody>
      </p:sp>
      <p:sp>
        <p:nvSpPr>
          <p:cNvPr id="3" name="TextBox 2">
            <a:extLst>
              <a:ext uri="{FF2B5EF4-FFF2-40B4-BE49-F238E27FC236}">
                <a16:creationId xmlns:a16="http://schemas.microsoft.com/office/drawing/2014/main" id="{267DF4C3-3715-57AB-1222-344602C7C035}"/>
              </a:ext>
            </a:extLst>
          </p:cNvPr>
          <p:cNvSpPr txBox="1"/>
          <p:nvPr/>
        </p:nvSpPr>
        <p:spPr>
          <a:xfrm>
            <a:off x="482918" y="248921"/>
            <a:ext cx="7791189" cy="4555093"/>
          </a:xfrm>
          <a:prstGeom prst="rect">
            <a:avLst/>
          </a:prstGeom>
          <a:noFill/>
        </p:spPr>
        <p:txBody>
          <a:bodyPr wrap="square" rtlCol="0">
            <a:spAutoFit/>
          </a:bodyPr>
          <a:lstStyle/>
          <a:p>
            <a:r>
              <a:rPr lang="en-US" sz="2000" dirty="0"/>
              <a:t>References:</a:t>
            </a:r>
          </a:p>
          <a:p>
            <a:endParaRPr lang="en-US" sz="2000" dirty="0"/>
          </a:p>
          <a:p>
            <a:r>
              <a:rPr lang="en-US" sz="2000" dirty="0"/>
              <a:t>Roth, A.E. (2003), "The Origins, History, and Design of the Resident Match," </a:t>
            </a:r>
            <a:r>
              <a:rPr lang="en-US" sz="2000" i="1" dirty="0"/>
              <a:t>JAMA</a:t>
            </a:r>
            <a:r>
              <a:rPr lang="en-US" sz="2000" dirty="0"/>
              <a:t>, 289(7):909-912.</a:t>
            </a:r>
          </a:p>
          <a:p>
            <a:endParaRPr lang="en-US" sz="2000" dirty="0"/>
          </a:p>
          <a:p>
            <a:r>
              <a:rPr lang="en-US" sz="2000" dirty="0"/>
              <a:t>Serafini, P. (1996), "Scheduling Jobs on Several Machines with the Job Splitting Property", </a:t>
            </a:r>
            <a:r>
              <a:rPr lang="en-US" sz="2000" i="1" dirty="0"/>
              <a:t>Operations Research</a:t>
            </a:r>
            <a:r>
              <a:rPr lang="en-US" sz="2000" dirty="0"/>
              <a:t>, vol. 44, no. 4, pp. 617-628.</a:t>
            </a:r>
          </a:p>
          <a:p>
            <a:endParaRPr lang="en-US" sz="2000" dirty="0"/>
          </a:p>
          <a:p>
            <a:r>
              <a:rPr lang="en-US" sz="2000" dirty="0" err="1">
                <a:solidFill>
                  <a:srgbClr val="000000"/>
                </a:solidFill>
                <a:effectLst/>
                <a:ea typeface="Times New Roman" panose="02020603050405020304" pitchFamily="18" charset="0"/>
                <a:cs typeface="Arial" panose="020B0604020202020204" pitchFamily="34" charset="0"/>
              </a:rPr>
              <a:t>Vickrey</a:t>
            </a:r>
            <a:r>
              <a:rPr lang="en-US" sz="2000" dirty="0">
                <a:solidFill>
                  <a:srgbClr val="000000"/>
                </a:solidFill>
                <a:effectLst/>
                <a:ea typeface="Times New Roman" panose="02020603050405020304" pitchFamily="18" charset="0"/>
                <a:cs typeface="Arial" panose="020B0604020202020204" pitchFamily="34" charset="0"/>
              </a:rPr>
              <a:t>, W. (1961), “</a:t>
            </a:r>
            <a:r>
              <a:rPr lang="en-US" sz="2000" dirty="0" err="1">
                <a:solidFill>
                  <a:srgbClr val="000000"/>
                </a:solidFill>
                <a:effectLst/>
                <a:ea typeface="Times New Roman" panose="02020603050405020304" pitchFamily="18" charset="0"/>
                <a:cs typeface="Arial" panose="020B0604020202020204" pitchFamily="34" charset="0"/>
              </a:rPr>
              <a:t>Counterspeculation</a:t>
            </a:r>
            <a:r>
              <a:rPr lang="en-US" sz="2000" dirty="0">
                <a:solidFill>
                  <a:srgbClr val="000000"/>
                </a:solidFill>
                <a:effectLst/>
                <a:ea typeface="Times New Roman" panose="02020603050405020304" pitchFamily="18" charset="0"/>
                <a:cs typeface="Arial" panose="020B0604020202020204" pitchFamily="34" charset="0"/>
              </a:rPr>
              <a:t>, Auctions, and Competitive Sealed Tenders”,  </a:t>
            </a:r>
            <a:r>
              <a:rPr lang="en-US" sz="2000" i="1" dirty="0">
                <a:solidFill>
                  <a:srgbClr val="000000"/>
                </a:solidFill>
                <a:effectLst/>
                <a:ea typeface="Times New Roman" panose="02020603050405020304" pitchFamily="18" charset="0"/>
                <a:cs typeface="Arial" panose="020B0604020202020204" pitchFamily="34" charset="0"/>
              </a:rPr>
              <a:t>Journal of  Finance</a:t>
            </a:r>
            <a:r>
              <a:rPr lang="en-US" sz="2000" dirty="0">
                <a:solidFill>
                  <a:srgbClr val="000000"/>
                </a:solidFill>
                <a:effectLst/>
                <a:ea typeface="Times New Roman" panose="02020603050405020304" pitchFamily="18" charset="0"/>
                <a:cs typeface="Arial" panose="020B0604020202020204" pitchFamily="34" charset="0"/>
              </a:rPr>
              <a:t>, vol. 16, no. 1(March), pp. 8-37. </a:t>
            </a:r>
          </a:p>
          <a:p>
            <a:endParaRPr lang="en-US" sz="2000" dirty="0"/>
          </a:p>
          <a:p>
            <a:endParaRPr lang="en-US" sz="2000" dirty="0"/>
          </a:p>
          <a:p>
            <a:endParaRPr lang="en-US" dirty="0"/>
          </a:p>
        </p:txBody>
      </p:sp>
    </p:spTree>
    <p:extLst>
      <p:ext uri="{BB962C8B-B14F-4D97-AF65-F5344CB8AC3E}">
        <p14:creationId xmlns:p14="http://schemas.microsoft.com/office/powerpoint/2010/main" val="2969854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3B53F4A-0D10-4A12-B875-4C17EC253FC8}"/>
              </a:ext>
            </a:extLst>
          </p:cNvPr>
          <p:cNvSpPr txBox="1"/>
          <p:nvPr/>
        </p:nvSpPr>
        <p:spPr>
          <a:xfrm>
            <a:off x="109538" y="70094"/>
            <a:ext cx="8926512" cy="6547946"/>
          </a:xfrm>
          <a:prstGeom prst="rect">
            <a:avLst/>
          </a:prstGeom>
          <a:noFill/>
        </p:spPr>
        <p:txBody>
          <a:bodyPr>
            <a:spAutoFit/>
          </a:bodyPr>
          <a:lstStyle/>
          <a:p>
            <a:pPr>
              <a:defRPr/>
            </a:pPr>
            <a:r>
              <a:rPr lang="en-US" sz="2100" dirty="0"/>
              <a:t>Auctions and Other Market Clearing Optimizations</a:t>
            </a:r>
          </a:p>
          <a:p>
            <a:pPr>
              <a:defRPr/>
            </a:pPr>
            <a:endParaRPr lang="en-US" sz="750" dirty="0"/>
          </a:p>
          <a:p>
            <a:pPr>
              <a:defRPr/>
            </a:pPr>
            <a:r>
              <a:rPr lang="en-US" sz="750" dirty="0"/>
              <a:t>  </a:t>
            </a:r>
            <a:r>
              <a:rPr lang="en-US" sz="1500" dirty="0"/>
              <a:t>Market Matching Problems ( So-called “Stable Marriage” problem. Customized Optimization):</a:t>
            </a:r>
          </a:p>
          <a:p>
            <a:pPr>
              <a:defRPr/>
            </a:pPr>
            <a:r>
              <a:rPr lang="en-US" sz="1600" dirty="0"/>
              <a:t>    Assigning </a:t>
            </a:r>
          </a:p>
          <a:p>
            <a:pPr>
              <a:defRPr/>
            </a:pPr>
            <a:r>
              <a:rPr lang="en-US" sz="1600" dirty="0"/>
              <a:t>       + Medical Residents to Hospitals, (NRMP, “The Match every March 15)”, </a:t>
            </a:r>
          </a:p>
          <a:p>
            <a:pPr>
              <a:defRPr/>
            </a:pPr>
            <a:r>
              <a:rPr lang="en-US" sz="1600" dirty="0"/>
              <a:t>                                                              National Resident Matching Program)</a:t>
            </a:r>
            <a:endParaRPr lang="en-US" sz="800" dirty="0"/>
          </a:p>
          <a:p>
            <a:pPr>
              <a:defRPr/>
            </a:pPr>
            <a:endParaRPr lang="en-US" sz="800" dirty="0"/>
          </a:p>
          <a:p>
            <a:pPr>
              <a:defRPr/>
            </a:pPr>
            <a:endParaRPr lang="en-US" sz="1600" dirty="0"/>
          </a:p>
          <a:p>
            <a:pPr>
              <a:defRPr/>
            </a:pPr>
            <a:r>
              <a:rPr lang="en-US" sz="1600" dirty="0"/>
              <a:t>  </a:t>
            </a:r>
            <a:r>
              <a:rPr lang="en-US" sz="1600" b="1" dirty="0"/>
              <a:t>High schools in NYC</a:t>
            </a:r>
          </a:p>
          <a:p>
            <a:pPr>
              <a:defRPr/>
            </a:pPr>
            <a:r>
              <a:rPr lang="en-US" sz="1600" dirty="0"/>
              <a:t>     ~100,000 students each apply to (a subset of) ~ 300 schools</a:t>
            </a:r>
          </a:p>
          <a:p>
            <a:pPr>
              <a:defRPr/>
            </a:pPr>
            <a:endParaRPr lang="en-US" sz="1600" dirty="0"/>
          </a:p>
          <a:p>
            <a:pPr>
              <a:defRPr/>
            </a:pPr>
            <a:r>
              <a:rPr lang="en-US" sz="1600" dirty="0"/>
              <a:t> Basic inputs:</a:t>
            </a:r>
          </a:p>
          <a:p>
            <a:pPr>
              <a:defRPr/>
            </a:pPr>
            <a:r>
              <a:rPr lang="en-US" sz="1600" dirty="0"/>
              <a:t>     Each applicant rates the positions to which applying, say one dozen.</a:t>
            </a:r>
          </a:p>
          <a:p>
            <a:pPr>
              <a:defRPr/>
            </a:pPr>
            <a:r>
              <a:rPr lang="en-US" sz="1600" dirty="0"/>
              <a:t>     Each organization ranks the applicants (that are interested).</a:t>
            </a:r>
          </a:p>
          <a:p>
            <a:pPr>
              <a:defRPr/>
            </a:pPr>
            <a:endParaRPr lang="en-US" sz="1600" dirty="0"/>
          </a:p>
          <a:p>
            <a:pPr>
              <a:defRPr/>
            </a:pPr>
            <a:r>
              <a:rPr lang="en-US" sz="1600" dirty="0"/>
              <a:t> Solve a “Stable Marriage” optimization giving a solution in which there is</a:t>
            </a:r>
          </a:p>
          <a:p>
            <a:pPr>
              <a:defRPr/>
            </a:pPr>
            <a:r>
              <a:rPr lang="en-US" sz="1600" dirty="0"/>
              <a:t>    no un-matched “couple” that is motivated to “have an affair”. </a:t>
            </a:r>
          </a:p>
          <a:p>
            <a:pPr>
              <a:defRPr/>
            </a:pPr>
            <a:r>
              <a:rPr lang="en-US" sz="1600" dirty="0"/>
              <a:t>    Econ Nobel prize 2012 for Al Roth and Lloyd Shapley**.</a:t>
            </a:r>
          </a:p>
          <a:p>
            <a:pPr>
              <a:defRPr/>
            </a:pPr>
            <a:endParaRPr lang="en-US" sz="1600" dirty="0"/>
          </a:p>
          <a:p>
            <a:pPr>
              <a:defRPr/>
            </a:pPr>
            <a:r>
              <a:rPr lang="en-US" sz="1600" dirty="0"/>
              <a:t> NYC  High schools</a:t>
            </a:r>
          </a:p>
          <a:p>
            <a:pPr>
              <a:defRPr/>
            </a:pPr>
            <a:r>
              <a:rPr lang="en-US" sz="1600" dirty="0"/>
              <a:t>   Before switch to “Stable Marriage” method: </a:t>
            </a:r>
          </a:p>
          <a:p>
            <a:pPr>
              <a:defRPr/>
            </a:pPr>
            <a:r>
              <a:rPr lang="en-US" sz="1600" dirty="0"/>
              <a:t>                         63% of students successfully matched. 8.5% switched after the fact.</a:t>
            </a:r>
          </a:p>
          <a:p>
            <a:pPr>
              <a:defRPr/>
            </a:pPr>
            <a:r>
              <a:rPr lang="en-US" sz="1600" dirty="0"/>
              <a:t>   After switch to “Stable Marriage” in 2004: </a:t>
            </a:r>
          </a:p>
          <a:p>
            <a:pPr>
              <a:defRPr/>
            </a:pPr>
            <a:r>
              <a:rPr lang="en-US" sz="1600" dirty="0"/>
              <a:t>                         89% of students successfully matched.  6.4% switched after the fact.</a:t>
            </a:r>
          </a:p>
          <a:p>
            <a:pPr>
              <a:defRPr/>
            </a:pPr>
            <a:endParaRPr lang="en-US" sz="1600" dirty="0"/>
          </a:p>
          <a:p>
            <a:pPr>
              <a:defRPr/>
            </a:pPr>
            <a:r>
              <a:rPr lang="en-US" sz="1600" dirty="0"/>
              <a:t>                                                          ** Shapley claimed to never have taken an Econ course.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28162E6-1C16-4CAF-B51C-E74B5508ABCD}"/>
              </a:ext>
            </a:extLst>
          </p:cNvPr>
          <p:cNvSpPr>
            <a:spLocks noGrp="1"/>
          </p:cNvSpPr>
          <p:nvPr>
            <p:ph type="sldNum" sz="quarter" idx="12"/>
          </p:nvPr>
        </p:nvSpPr>
        <p:spPr/>
        <p:txBody>
          <a:bodyPr/>
          <a:lstStyle/>
          <a:p>
            <a:fld id="{2094E2E3-CF08-44D2-B456-AF9DF070FF9B}" type="slidenum">
              <a:rPr lang="en-GB" altLang="en-US" smtClean="0"/>
              <a:pPr/>
              <a:t>5</a:t>
            </a:fld>
            <a:endParaRPr lang="en-GB" altLang="en-US"/>
          </a:p>
        </p:txBody>
      </p:sp>
      <p:sp>
        <p:nvSpPr>
          <p:cNvPr id="4" name="TextBox 3">
            <a:extLst>
              <a:ext uri="{FF2B5EF4-FFF2-40B4-BE49-F238E27FC236}">
                <a16:creationId xmlns:a16="http://schemas.microsoft.com/office/drawing/2014/main" id="{2BD805E1-2D2D-47FB-A76D-F8CA27E36841}"/>
              </a:ext>
            </a:extLst>
          </p:cNvPr>
          <p:cNvSpPr txBox="1"/>
          <p:nvPr/>
        </p:nvSpPr>
        <p:spPr>
          <a:xfrm>
            <a:off x="185595" y="0"/>
            <a:ext cx="8772809" cy="6792757"/>
          </a:xfrm>
          <a:prstGeom prst="rect">
            <a:avLst/>
          </a:prstGeom>
          <a:noFill/>
        </p:spPr>
        <p:txBody>
          <a:bodyPr wrap="square">
            <a:spAutoFit/>
          </a:bodyPr>
          <a:lstStyle/>
          <a:p>
            <a:pPr marL="0" marR="0">
              <a:lnSpc>
                <a:spcPct val="107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u="sng" dirty="0">
                <a:effectLst/>
                <a:latin typeface="Calibri" panose="020F0502020204030204" pitchFamily="34" charset="0"/>
                <a:ea typeface="Calibri" panose="020F0502020204030204" pitchFamily="34" charset="0"/>
                <a:cs typeface="Times New Roman" panose="02020603050405020304" pitchFamily="18" charset="0"/>
              </a:rPr>
              <a:t>Appli</a:t>
            </a:r>
            <a:r>
              <a:rPr lang="en-US" sz="2400" u="sng" dirty="0">
                <a:latin typeface="Calibri" panose="020F0502020204030204" pitchFamily="34" charset="0"/>
                <a:ea typeface="Calibri" panose="020F0502020204030204" pitchFamily="34" charset="0"/>
                <a:cs typeface="Times New Roman" panose="02020603050405020304" pitchFamily="18" charset="0"/>
              </a:rPr>
              <a:t>cations, more:</a:t>
            </a:r>
          </a:p>
          <a:p>
            <a:pPr marL="0" marR="0">
              <a:lnSpc>
                <a:spcPct val="107000"/>
              </a:lnSpc>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   Allocation of assets: Inheritance,  bankruptcy, </a:t>
            </a:r>
          </a:p>
          <a:p>
            <a:pPr marL="0" marR="0">
              <a:lnSpc>
                <a:spcPct val="107000"/>
              </a:lnSpc>
              <a:spcBef>
                <a:spcPts val="0"/>
              </a:spcBef>
              <a:spcAft>
                <a:spcPts val="0"/>
              </a:spcAft>
            </a:pPr>
            <a:r>
              <a:rPr lang="en-US" sz="2400" dirty="0">
                <a:latin typeface="Calibri" panose="020F0502020204030204" pitchFamily="34" charset="0"/>
                <a:ea typeface="Calibri" panose="020F0502020204030204" pitchFamily="34" charset="0"/>
                <a:cs typeface="Times New Roman" panose="02020603050405020304" pitchFamily="18" charset="0"/>
              </a:rPr>
              <a:t>     </a:t>
            </a:r>
            <a:r>
              <a:rPr lang="en-US" sz="2400" dirty="0">
                <a:effectLst/>
                <a:latin typeface="Calibri" panose="020F0502020204030204" pitchFamily="34" charset="0"/>
                <a:ea typeface="Calibri" panose="020F0502020204030204" pitchFamily="34" charset="0"/>
                <a:cs typeface="Times New Roman" panose="02020603050405020304" pitchFamily="18" charset="0"/>
              </a:rPr>
              <a:t>Splitting season tickets, water distribution in Brazil: </a:t>
            </a:r>
          </a:p>
          <a:p>
            <a:pPr marL="0" marR="0">
              <a:lnSpc>
                <a:spcPct val="107000"/>
              </a:lnSpc>
              <a:spcBef>
                <a:spcPts val="0"/>
              </a:spcBef>
              <a:spcAft>
                <a:spcPts val="0"/>
              </a:spcAft>
            </a:pPr>
            <a:r>
              <a:rPr lang="en-US" sz="2400" dirty="0">
                <a:latin typeface="Calibri" panose="020F0502020204030204" pitchFamily="34" charset="0"/>
                <a:ea typeface="Calibri" panose="020F0502020204030204" pitchFamily="34" charset="0"/>
                <a:cs typeface="Times New Roman" panose="02020603050405020304" pitchFamily="18" charset="0"/>
              </a:rPr>
              <a:t>         </a:t>
            </a:r>
            <a:r>
              <a:rPr lang="en-US" sz="2400" dirty="0">
                <a:effectLst/>
                <a:latin typeface="Calibri" panose="020F0502020204030204" pitchFamily="34" charset="0"/>
                <a:ea typeface="Calibri" panose="020F0502020204030204" pitchFamily="34" charset="0"/>
                <a:cs typeface="Times New Roman" panose="02020603050405020304" pitchFamily="18" charset="0"/>
              </a:rPr>
              <a:t> Who gets what and why?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   Level of : Advertising, Production, and Price in a </a:t>
            </a:r>
          </a:p>
          <a:p>
            <a:pPr marL="0" marR="0">
              <a:lnSpc>
                <a:spcPct val="107000"/>
              </a:lnSpc>
              <a:spcBef>
                <a:spcPts val="0"/>
              </a:spcBef>
              <a:spcAft>
                <a:spcPts val="0"/>
              </a:spcAft>
            </a:pPr>
            <a:r>
              <a:rPr lang="en-US" sz="2400" dirty="0">
                <a:latin typeface="Calibri" panose="020F0502020204030204" pitchFamily="34" charset="0"/>
                <a:ea typeface="Calibri" panose="020F0502020204030204" pitchFamily="34" charset="0"/>
                <a:cs typeface="Times New Roman" panose="02020603050405020304" pitchFamily="18" charset="0"/>
              </a:rPr>
              <a:t>           </a:t>
            </a:r>
            <a:r>
              <a:rPr lang="en-US" sz="2400" dirty="0">
                <a:effectLst/>
                <a:latin typeface="Calibri" panose="020F0502020204030204" pitchFamily="34" charset="0"/>
                <a:ea typeface="Calibri" panose="020F0502020204030204" pitchFamily="34" charset="0"/>
                <a:cs typeface="Times New Roman" panose="02020603050405020304" pitchFamily="18" charset="0"/>
              </a:rPr>
              <a:t>market with multiple suppliers?</a:t>
            </a:r>
          </a:p>
          <a:p>
            <a:pPr marL="0" marR="0">
              <a:lnSpc>
                <a:spcPct val="107000"/>
              </a:lnSpc>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         How much oil should Aramco produce this quarter?</a:t>
            </a:r>
          </a:p>
          <a:p>
            <a:pPr marL="0" marR="0">
              <a:lnSpc>
                <a:spcPct val="107000"/>
              </a:lnSpc>
              <a:spcBef>
                <a:spcPts val="0"/>
              </a:spcBef>
              <a:spcAft>
                <a:spcPts val="0"/>
              </a:spcAf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  Congressional Representation : </a:t>
            </a:r>
          </a:p>
          <a:p>
            <a:pPr marL="0" marR="0">
              <a:lnSpc>
                <a:spcPct val="107000"/>
              </a:lnSpc>
              <a:spcBef>
                <a:spcPts val="0"/>
              </a:spcBef>
              <a:spcAft>
                <a:spcPts val="0"/>
              </a:spcAft>
            </a:pPr>
            <a:r>
              <a:rPr lang="en-US" sz="2400" dirty="0">
                <a:latin typeface="Calibri" panose="020F0502020204030204" pitchFamily="34" charset="0"/>
                <a:ea typeface="Calibri" panose="020F0502020204030204" pitchFamily="34" charset="0"/>
                <a:cs typeface="Times New Roman" panose="02020603050405020304" pitchFamily="18" charset="0"/>
              </a:rPr>
              <a:t>        Number </a:t>
            </a:r>
            <a:r>
              <a:rPr lang="en-US" sz="2400" dirty="0">
                <a:effectLst/>
                <a:latin typeface="Calibri" panose="020F0502020204030204" pitchFamily="34" charset="0"/>
                <a:ea typeface="Calibri" panose="020F0502020204030204" pitchFamily="34" charset="0"/>
                <a:cs typeface="Times New Roman" panose="02020603050405020304" pitchFamily="18" charset="0"/>
              </a:rPr>
              <a:t>Seats should be proportional to population.</a:t>
            </a:r>
          </a:p>
          <a:p>
            <a:pPr marL="0" marR="0">
              <a:lnSpc>
                <a:spcPct val="107000"/>
              </a:lnSpc>
              <a:spcBef>
                <a:spcPts val="0"/>
              </a:spcBef>
              <a:spcAft>
                <a:spcPts val="0"/>
              </a:spcAft>
            </a:pPr>
            <a:r>
              <a:rPr lang="en-US" sz="2400" dirty="0">
                <a:latin typeface="Calibri" panose="020F0502020204030204" pitchFamily="34" charset="0"/>
                <a:ea typeface="Calibri" panose="020F0502020204030204" pitchFamily="34" charset="0"/>
                <a:cs typeface="Times New Roman" panose="02020603050405020304" pitchFamily="18" charset="0"/>
              </a:rPr>
              <a:t>       </a:t>
            </a:r>
            <a:r>
              <a:rPr lang="en-US" sz="2400" dirty="0">
                <a:effectLst/>
                <a:latin typeface="Calibri" panose="020F0502020204030204" pitchFamily="34" charset="0"/>
                <a:ea typeface="Calibri" panose="020F0502020204030204" pitchFamily="34" charset="0"/>
                <a:cs typeface="Times New Roman" panose="02020603050405020304" pitchFamily="18" charset="0"/>
              </a:rPr>
              <a:t> How to best round to integer number of representatives?</a:t>
            </a:r>
          </a:p>
          <a:p>
            <a:pPr marL="0" marR="0">
              <a:lnSpc>
                <a:spcPct val="107000"/>
              </a:lnSpc>
              <a:spcBef>
                <a:spcPts val="0"/>
              </a:spcBef>
              <a:spcAft>
                <a:spcPts val="0"/>
              </a:spcAf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  Political Redistricting: </a:t>
            </a:r>
          </a:p>
          <a:p>
            <a:pPr marL="0" marR="0">
              <a:lnSpc>
                <a:spcPct val="107000"/>
              </a:lnSpc>
              <a:spcBef>
                <a:spcPts val="0"/>
              </a:spcBef>
              <a:spcAft>
                <a:spcPts val="0"/>
              </a:spcAft>
            </a:pPr>
            <a:r>
              <a:rPr lang="en-US" sz="2400" dirty="0">
                <a:latin typeface="Calibri" panose="020F0502020204030204" pitchFamily="34" charset="0"/>
                <a:ea typeface="Calibri" panose="020F0502020204030204" pitchFamily="34" charset="0"/>
                <a:cs typeface="Times New Roman" panose="02020603050405020304" pitchFamily="18" charset="0"/>
              </a:rPr>
              <a:t>         </a:t>
            </a:r>
            <a:r>
              <a:rPr lang="en-US" sz="2400" dirty="0">
                <a:effectLst/>
                <a:latin typeface="Calibri" panose="020F0502020204030204" pitchFamily="34" charset="0"/>
                <a:ea typeface="Calibri" panose="020F0502020204030204" pitchFamily="34" charset="0"/>
                <a:cs typeface="Times New Roman" panose="02020603050405020304" pitchFamily="18" charset="0"/>
              </a:rPr>
              <a:t>Which precincts get grouped into a district? </a:t>
            </a:r>
          </a:p>
          <a:p>
            <a:pPr marL="0" marR="0">
              <a:lnSpc>
                <a:spcPct val="107000"/>
              </a:lnSpc>
              <a:spcBef>
                <a:spcPts val="0"/>
              </a:spcBef>
              <a:spcAft>
                <a:spcPts val="0"/>
              </a:spcAft>
            </a:pPr>
            <a:r>
              <a:rPr lang="en-US" sz="2400" dirty="0">
                <a:latin typeface="Calibri" panose="020F0502020204030204" pitchFamily="34" charset="0"/>
                <a:ea typeface="Calibri" panose="020F0502020204030204" pitchFamily="34" charset="0"/>
                <a:cs typeface="Times New Roman" panose="02020603050405020304" pitchFamily="18" charset="0"/>
              </a:rPr>
              <a:t>         </a:t>
            </a:r>
            <a:r>
              <a:rPr lang="en-US" sz="2400" dirty="0">
                <a:effectLst/>
                <a:latin typeface="Calibri" panose="020F0502020204030204" pitchFamily="34" charset="0"/>
                <a:ea typeface="Calibri" panose="020F0502020204030204" pitchFamily="34" charset="0"/>
                <a:cs typeface="Times New Roman" panose="02020603050405020304" pitchFamily="18" charset="0"/>
              </a:rPr>
              <a:t>All districts should hav</a:t>
            </a:r>
            <a:r>
              <a:rPr lang="en-US" sz="2400" dirty="0">
                <a:latin typeface="Calibri" panose="020F0502020204030204" pitchFamily="34" charset="0"/>
                <a:ea typeface="Calibri" panose="020F0502020204030204" pitchFamily="34" charset="0"/>
                <a:cs typeface="Times New Roman" panose="02020603050405020304" pitchFamily="18" charset="0"/>
              </a:rPr>
              <a:t>e about same population.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628926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3D6CE47-EB4C-2245-C6C8-B0AAF3F835FE}"/>
              </a:ext>
            </a:extLst>
          </p:cNvPr>
          <p:cNvSpPr>
            <a:spLocks noGrp="1"/>
          </p:cNvSpPr>
          <p:nvPr>
            <p:ph type="sldNum" sz="quarter" idx="12"/>
          </p:nvPr>
        </p:nvSpPr>
        <p:spPr/>
        <p:txBody>
          <a:bodyPr/>
          <a:lstStyle/>
          <a:p>
            <a:fld id="{2094E2E3-CF08-44D2-B456-AF9DF070FF9B}" type="slidenum">
              <a:rPr lang="en-GB" altLang="en-US" smtClean="0"/>
              <a:pPr/>
              <a:t>6</a:t>
            </a:fld>
            <a:endParaRPr lang="en-GB" altLang="en-US"/>
          </a:p>
        </p:txBody>
      </p:sp>
      <p:sp>
        <p:nvSpPr>
          <p:cNvPr id="3" name="TextBox 2">
            <a:extLst>
              <a:ext uri="{FF2B5EF4-FFF2-40B4-BE49-F238E27FC236}">
                <a16:creationId xmlns:a16="http://schemas.microsoft.com/office/drawing/2014/main" id="{056272AC-19C5-3BA2-A5FC-E142C95A9A54}"/>
              </a:ext>
            </a:extLst>
          </p:cNvPr>
          <p:cNvSpPr txBox="1"/>
          <p:nvPr/>
        </p:nvSpPr>
        <p:spPr>
          <a:xfrm>
            <a:off x="338202" y="1224114"/>
            <a:ext cx="8467595" cy="5093702"/>
          </a:xfrm>
          <a:prstGeom prst="rect">
            <a:avLst/>
          </a:prstGeom>
          <a:noFill/>
        </p:spPr>
        <p:txBody>
          <a:bodyPr wrap="square" rtlCol="0">
            <a:spAutoFit/>
          </a:bodyPr>
          <a:lstStyle/>
          <a:p>
            <a:pPr eaLnBrk="1" hangingPunct="1">
              <a:spcBef>
                <a:spcPct val="50000"/>
              </a:spcBef>
            </a:pPr>
            <a:r>
              <a:rPr lang="en-US" altLang="en-US" sz="1800" u="sng" dirty="0">
                <a:latin typeface="Helvetica" panose="020B0604020202020204" pitchFamily="34" charset="0"/>
              </a:rPr>
              <a:t>Auctions Examples</a:t>
            </a:r>
          </a:p>
          <a:p>
            <a:pPr eaLnBrk="1" hangingPunct="1">
              <a:spcBef>
                <a:spcPct val="50000"/>
              </a:spcBef>
            </a:pPr>
            <a:r>
              <a:rPr lang="en-US" altLang="en-US" sz="1800" u="sng" dirty="0">
                <a:latin typeface="Helvetica" panose="020B0604020202020204" pitchFamily="34" charset="0"/>
                <a:cs typeface="Helvetica" panose="020B0604020202020204" pitchFamily="34" charset="0"/>
              </a:rPr>
              <a:t>Electricity Transmission Capacity</a:t>
            </a:r>
            <a:r>
              <a:rPr lang="en-US" altLang="en-US" sz="1800" dirty="0">
                <a:latin typeface="Helvetica" panose="020B0604020202020204" pitchFamily="34" charset="0"/>
                <a:cs typeface="Helvetica" panose="020B0604020202020204" pitchFamily="34" charset="0"/>
              </a:rPr>
              <a:t> in a U.S. state:</a:t>
            </a:r>
          </a:p>
          <a:p>
            <a:pPr eaLnBrk="1" hangingPunct="1">
              <a:spcBef>
                <a:spcPct val="50000"/>
              </a:spcBef>
            </a:pPr>
            <a:r>
              <a:rPr lang="en-US" altLang="en-US" sz="1800" dirty="0">
                <a:latin typeface="Helvetica" panose="020B0604020202020204" pitchFamily="34" charset="0"/>
                <a:cs typeface="Helvetica" panose="020B0604020202020204" pitchFamily="34" charset="0"/>
              </a:rPr>
              <a:t>   Maximize the value of awards, subject to not selling more than capacity on each link.  Interesting feature: a bidder may bid on a combination of lines,  e.g.,  if in series.  Dual/Shadow prices are the clearing prices.</a:t>
            </a:r>
          </a:p>
          <a:p>
            <a:pPr eaLnBrk="1" hangingPunct="1">
              <a:spcBef>
                <a:spcPct val="50000"/>
              </a:spcBef>
            </a:pPr>
            <a:endParaRPr lang="en-US" altLang="en-US" sz="1800" dirty="0">
              <a:latin typeface="Helvetica" panose="020B0604020202020204" pitchFamily="34" charset="0"/>
              <a:cs typeface="Helvetica" panose="020B0604020202020204" pitchFamily="34" charset="0"/>
            </a:endParaRPr>
          </a:p>
          <a:p>
            <a:pPr eaLnBrk="1" hangingPunct="1">
              <a:spcBef>
                <a:spcPct val="50000"/>
              </a:spcBef>
            </a:pPr>
            <a:r>
              <a:rPr lang="en-US" altLang="en-US" sz="1800" u="sng" dirty="0">
                <a:latin typeface="Helvetica" panose="020B0604020202020204" pitchFamily="34" charset="0"/>
                <a:cs typeface="Helvetica" panose="020B0604020202020204" pitchFamily="34" charset="0"/>
              </a:rPr>
              <a:t>Gas Pipeline capacity auction</a:t>
            </a:r>
            <a:r>
              <a:rPr lang="en-US" altLang="en-US" sz="1800" dirty="0">
                <a:latin typeface="Helvetica" panose="020B0604020202020204" pitchFamily="34" charset="0"/>
                <a:cs typeface="Helvetica" panose="020B0604020202020204" pitchFamily="34" charset="0"/>
              </a:rPr>
              <a:t> (Midwestern U.S.) Given pipeline capacity requested over what interval of days,  and amount bid, which bids should be awarded, so as to maximize sales revenue and not exceed daily pipeline capacity.</a:t>
            </a:r>
          </a:p>
          <a:p>
            <a:pPr eaLnBrk="1" hangingPunct="1">
              <a:spcBef>
                <a:spcPct val="50000"/>
              </a:spcBef>
            </a:pPr>
            <a:endParaRPr lang="en-US" altLang="en-US" sz="1800" dirty="0">
              <a:latin typeface="Helvetica" panose="020B0604020202020204" pitchFamily="34" charset="0"/>
              <a:cs typeface="Helvetica" panose="020B0604020202020204" pitchFamily="34" charset="0"/>
            </a:endParaRPr>
          </a:p>
          <a:p>
            <a:pPr eaLnBrk="1" hangingPunct="1">
              <a:spcBef>
                <a:spcPct val="50000"/>
              </a:spcBef>
            </a:pPr>
            <a:r>
              <a:rPr lang="en-US" altLang="en-US" sz="1800" u="sng" dirty="0">
                <a:latin typeface="Helvetica" panose="020B0604020202020204" pitchFamily="34" charset="0"/>
                <a:cs typeface="Helvetica" panose="020B0604020202020204" pitchFamily="34" charset="0"/>
              </a:rPr>
              <a:t>Gas contract selection under uncertainty</a:t>
            </a:r>
            <a:r>
              <a:rPr lang="en-US" altLang="en-US" sz="1800" dirty="0">
                <a:latin typeface="Helvetica" panose="020B0604020202020204" pitchFamily="34" charset="0"/>
                <a:cs typeface="Helvetica" panose="020B0604020202020204" pitchFamily="34" charset="0"/>
              </a:rPr>
              <a:t> at Peoples Gas ( since 1980’s):         </a:t>
            </a:r>
          </a:p>
          <a:p>
            <a:pPr eaLnBrk="1" hangingPunct="1">
              <a:spcBef>
                <a:spcPct val="50000"/>
              </a:spcBef>
            </a:pPr>
            <a:r>
              <a:rPr lang="en-US" altLang="en-US" sz="1800" dirty="0">
                <a:latin typeface="Helvetica" panose="020B0604020202020204" pitchFamily="34" charset="0"/>
                <a:cs typeface="Helvetica" panose="020B0604020202020204" pitchFamily="34" charset="0"/>
              </a:rPr>
              <a:t>Which gas contracts to buy when,  how much gas to store,  when to draw it out,  in the face of uncertainty(represented by about a various scenarios of possible weather and spot prices).</a:t>
            </a:r>
          </a:p>
          <a:p>
            <a:endParaRPr lang="en-US" dirty="0"/>
          </a:p>
        </p:txBody>
      </p:sp>
    </p:spTree>
    <p:extLst>
      <p:ext uri="{BB962C8B-B14F-4D97-AF65-F5344CB8AC3E}">
        <p14:creationId xmlns:p14="http://schemas.microsoft.com/office/powerpoint/2010/main" val="32513869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
            <a:extLst>
              <a:ext uri="{FF2B5EF4-FFF2-40B4-BE49-F238E27FC236}">
                <a16:creationId xmlns:a16="http://schemas.microsoft.com/office/drawing/2014/main" id="{E0D947C2-CB7A-4965-9C5F-74C4A4A23C83}"/>
              </a:ext>
            </a:extLst>
          </p:cNvPr>
          <p:cNvSpPr>
            <a:spLocks noChangeArrowheads="1"/>
          </p:cNvSpPr>
          <p:nvPr/>
        </p:nvSpPr>
        <p:spPr bwMode="auto">
          <a:xfrm>
            <a:off x="314241" y="394692"/>
            <a:ext cx="8515517" cy="6463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000">
                <a:solidFill>
                  <a:schemeClr val="tx1"/>
                </a:solidFill>
                <a:latin typeface="Arial" panose="020B0604020202020204" pitchFamily="34" charset="0"/>
              </a:defRPr>
            </a:lvl1pPr>
            <a:lvl2pPr marL="742950" indent="-285750">
              <a:defRPr sz="1000">
                <a:solidFill>
                  <a:schemeClr val="tx1"/>
                </a:solidFill>
                <a:latin typeface="Arial" panose="020B0604020202020204" pitchFamily="34" charset="0"/>
              </a:defRPr>
            </a:lvl2pPr>
            <a:lvl3pPr marL="1143000" indent="-228600">
              <a:defRPr sz="1000">
                <a:solidFill>
                  <a:schemeClr val="tx1"/>
                </a:solidFill>
                <a:latin typeface="Arial" panose="020B0604020202020204" pitchFamily="34" charset="0"/>
              </a:defRPr>
            </a:lvl3pPr>
            <a:lvl4pPr marL="1600200" indent="-228600">
              <a:defRPr sz="1000">
                <a:solidFill>
                  <a:schemeClr val="tx1"/>
                </a:solidFill>
                <a:latin typeface="Arial" panose="020B0604020202020204" pitchFamily="34" charset="0"/>
              </a:defRPr>
            </a:lvl4pPr>
            <a:lvl5pPr marL="2057400" indent="-228600">
              <a:defRPr sz="1000">
                <a:solidFill>
                  <a:schemeClr val="tx1"/>
                </a:solidFill>
                <a:latin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defRPr>
            </a:lvl9pPr>
          </a:lstStyle>
          <a:p>
            <a:r>
              <a:rPr lang="en-US" altLang="en-US" sz="2400" dirty="0"/>
              <a:t>Applications more:</a:t>
            </a:r>
          </a:p>
          <a:p>
            <a:r>
              <a:rPr lang="en-US" altLang="en-US" sz="2400" dirty="0"/>
              <a:t> Sports Scheduling: </a:t>
            </a:r>
          </a:p>
          <a:p>
            <a:r>
              <a:rPr lang="en-US" altLang="en-US" sz="2400" dirty="0"/>
              <a:t>    The parties:  Teams, TV networks, Fans.</a:t>
            </a:r>
          </a:p>
          <a:p>
            <a:endParaRPr lang="en-US" altLang="en-US" sz="1100" dirty="0"/>
          </a:p>
          <a:p>
            <a:endParaRPr lang="en-US" altLang="en-US" sz="1100" dirty="0"/>
          </a:p>
          <a:p>
            <a:r>
              <a:rPr lang="en-US" altLang="en-US" sz="1400" dirty="0"/>
              <a:t>    MLB was scheduled “by hand” from 1981 until 2004 </a:t>
            </a:r>
          </a:p>
          <a:p>
            <a:r>
              <a:rPr lang="en-US" altLang="en-US" sz="1400" dirty="0"/>
              <a:t>       by the husband/wife team: Henry and Holly Stephenson.</a:t>
            </a:r>
          </a:p>
          <a:p>
            <a:endParaRPr lang="en-US" altLang="en-US" sz="1800" dirty="0"/>
          </a:p>
          <a:p>
            <a:r>
              <a:rPr lang="en-US" altLang="en-US" sz="1400" dirty="0"/>
              <a:t>    From 2005 onward, </a:t>
            </a:r>
          </a:p>
          <a:p>
            <a:r>
              <a:rPr lang="en-US" altLang="en-US" sz="1400" dirty="0"/>
              <a:t>        most major sports leagues are scheduled by “off-the-shelf” optimizers.</a:t>
            </a:r>
            <a:endParaRPr lang="en-US" altLang="en-US" sz="2000" dirty="0"/>
          </a:p>
          <a:p>
            <a:r>
              <a:rPr lang="en-US" altLang="en-US" sz="2000" dirty="0"/>
              <a:t>         Minimize travel costs important in MLB, not so much in NFL.</a:t>
            </a:r>
          </a:p>
          <a:p>
            <a:endParaRPr lang="en-US" altLang="en-US" sz="1800" dirty="0"/>
          </a:p>
          <a:p>
            <a:r>
              <a:rPr lang="en-US" altLang="en-US" sz="1800" dirty="0"/>
              <a:t> Lots of little complications:</a:t>
            </a:r>
          </a:p>
          <a:p>
            <a:r>
              <a:rPr lang="en-US" altLang="en-US" sz="1800" dirty="0"/>
              <a:t>    White Sox and Cubs should not have home games at same time. (Why??)</a:t>
            </a:r>
          </a:p>
          <a:p>
            <a:endParaRPr lang="en-US" altLang="en-US" sz="1800" dirty="0"/>
          </a:p>
          <a:p>
            <a:r>
              <a:rPr lang="en-US" altLang="en-US" sz="1800" dirty="0"/>
              <a:t>  Political conventions in town, the Pope visits Yankee Stadium, etc.</a:t>
            </a:r>
          </a:p>
          <a:p>
            <a:endParaRPr lang="en-US" altLang="en-US" sz="1800" dirty="0"/>
          </a:p>
          <a:p>
            <a:r>
              <a:rPr lang="en-US" altLang="en-US" sz="1800" dirty="0"/>
              <a:t>   Fans vs. League: Maximize league paid attendance.  </a:t>
            </a:r>
          </a:p>
          <a:p>
            <a:r>
              <a:rPr lang="en-US" altLang="en-US" sz="1800" dirty="0"/>
              <a:t>                               (Why are sold-out games bad?)</a:t>
            </a:r>
          </a:p>
          <a:p>
            <a:r>
              <a:rPr lang="en-US" altLang="en-US" sz="1800" dirty="0"/>
              <a:t>                                  </a:t>
            </a:r>
            <a:r>
              <a:rPr lang="en-US" altLang="en-US" dirty="0"/>
              <a:t>(You want to have lots of almost-sold-out games)</a:t>
            </a:r>
          </a:p>
          <a:p>
            <a:endParaRPr lang="en-US" altLang="en-US" sz="1800" dirty="0"/>
          </a:p>
          <a:p>
            <a:r>
              <a:rPr lang="en-US" altLang="en-US" sz="1800" dirty="0"/>
              <a:t>Cincinnati plays at home on opening day.</a:t>
            </a:r>
          </a:p>
          <a:p>
            <a:endParaRPr lang="en-US" altLang="en-US" dirty="0"/>
          </a:p>
          <a:p>
            <a:endParaRPr lang="en-US" altLang="en-US" sz="1800" dirty="0">
              <a:solidFill>
                <a:srgbClr val="222222"/>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8873E18-EE02-445B-B0AE-F140A8FF8A65}"/>
              </a:ext>
            </a:extLst>
          </p:cNvPr>
          <p:cNvSpPr txBox="1"/>
          <p:nvPr/>
        </p:nvSpPr>
        <p:spPr>
          <a:xfrm>
            <a:off x="344488" y="479425"/>
            <a:ext cx="8383587" cy="5405326"/>
          </a:xfrm>
          <a:prstGeom prst="rect">
            <a:avLst/>
          </a:prstGeom>
          <a:noFill/>
        </p:spPr>
        <p:txBody>
          <a:bodyPr>
            <a:spAutoFit/>
          </a:bodyPr>
          <a:lstStyle/>
          <a:p>
            <a:pPr>
              <a:defRPr/>
            </a:pPr>
            <a:r>
              <a:rPr lang="en-US" sz="2100" dirty="0"/>
              <a:t>NFL Scheduling</a:t>
            </a:r>
          </a:p>
          <a:p>
            <a:pPr>
              <a:defRPr/>
            </a:pPr>
            <a:endParaRPr lang="en-US" sz="2100" dirty="0"/>
          </a:p>
          <a:p>
            <a:pPr>
              <a:defRPr/>
            </a:pPr>
            <a:r>
              <a:rPr lang="en-US" sz="2100" dirty="0"/>
              <a:t>   32 teams  play 256 games in a 17 week broadcast schedule.</a:t>
            </a:r>
          </a:p>
          <a:p>
            <a:pPr>
              <a:defRPr/>
            </a:pPr>
            <a:endParaRPr lang="en-US" sz="750" dirty="0"/>
          </a:p>
          <a:p>
            <a:pPr>
              <a:defRPr/>
            </a:pPr>
            <a:endParaRPr lang="en-US" sz="750" dirty="0"/>
          </a:p>
          <a:p>
            <a:pPr>
              <a:defRPr/>
            </a:pPr>
            <a:r>
              <a:rPr lang="en-US" sz="1800" dirty="0"/>
              <a:t>Some  objectives/soft constraints:</a:t>
            </a:r>
            <a:endParaRPr lang="en-US" sz="675" dirty="0"/>
          </a:p>
          <a:p>
            <a:pPr>
              <a:defRPr/>
            </a:pPr>
            <a:endParaRPr lang="en-US" sz="675" dirty="0"/>
          </a:p>
          <a:p>
            <a:pPr>
              <a:defRPr/>
            </a:pPr>
            <a:r>
              <a:rPr lang="en-US" sz="1800" dirty="0"/>
              <a:t>     No “Bye” weeks early in the schedule.</a:t>
            </a:r>
            <a:endParaRPr lang="en-US" sz="675" dirty="0"/>
          </a:p>
          <a:p>
            <a:pPr>
              <a:defRPr/>
            </a:pPr>
            <a:endParaRPr lang="en-US" sz="675" dirty="0"/>
          </a:p>
          <a:p>
            <a:pPr>
              <a:defRPr/>
            </a:pPr>
            <a:r>
              <a:rPr lang="en-US" sz="675" dirty="0"/>
              <a:t>            </a:t>
            </a:r>
            <a:r>
              <a:rPr lang="en-US" sz="1800" dirty="0"/>
              <a:t>First at home game for each team should be in first or second week.</a:t>
            </a:r>
            <a:endParaRPr lang="en-US" sz="675" dirty="0"/>
          </a:p>
          <a:p>
            <a:pPr>
              <a:defRPr/>
            </a:pPr>
            <a:endParaRPr lang="en-US" sz="675" dirty="0"/>
          </a:p>
          <a:p>
            <a:pPr>
              <a:defRPr/>
            </a:pPr>
            <a:r>
              <a:rPr lang="en-US" sz="675" dirty="0"/>
              <a:t> </a:t>
            </a:r>
            <a:r>
              <a:rPr lang="en-US" sz="1800" dirty="0"/>
              <a:t>    Should not be away from home for more than three weeks in a row.</a:t>
            </a:r>
            <a:endParaRPr lang="en-US" sz="675" dirty="0"/>
          </a:p>
          <a:p>
            <a:pPr>
              <a:defRPr/>
            </a:pPr>
            <a:endParaRPr lang="en-US" sz="675" dirty="0"/>
          </a:p>
          <a:p>
            <a:pPr>
              <a:defRPr/>
            </a:pPr>
            <a:r>
              <a:rPr lang="en-US" sz="675" dirty="0"/>
              <a:t>          </a:t>
            </a:r>
            <a:r>
              <a:rPr lang="en-US" sz="1800" dirty="0"/>
              <a:t>Opponent spacing ≥ 6 weeks.</a:t>
            </a:r>
            <a:endParaRPr lang="en-US" sz="675" dirty="0"/>
          </a:p>
          <a:p>
            <a:pPr>
              <a:defRPr/>
            </a:pPr>
            <a:endParaRPr lang="en-US" sz="675" dirty="0"/>
          </a:p>
          <a:p>
            <a:pPr>
              <a:defRPr/>
            </a:pPr>
            <a:r>
              <a:rPr lang="en-US" sz="1800" dirty="0"/>
              <a:t>     Share market teams should not be home same week, e.g.</a:t>
            </a:r>
          </a:p>
          <a:p>
            <a:pPr>
              <a:defRPr/>
            </a:pPr>
            <a:r>
              <a:rPr lang="en-US" sz="1800" dirty="0"/>
              <a:t>            NYJ  </a:t>
            </a:r>
            <a:r>
              <a:rPr lang="en-US" sz="1800" dirty="0">
                <a:sym typeface="Wingdings" panose="05000000000000000000" pitchFamily="2" charset="2"/>
              </a:rPr>
              <a:t> </a:t>
            </a:r>
            <a:r>
              <a:rPr lang="en-US" sz="1800" dirty="0"/>
              <a:t>NYG</a:t>
            </a:r>
          </a:p>
          <a:p>
            <a:pPr>
              <a:defRPr/>
            </a:pPr>
            <a:r>
              <a:rPr lang="en-US" sz="1800" dirty="0"/>
              <a:t>            OAK </a:t>
            </a:r>
            <a:r>
              <a:rPr lang="en-US" sz="1800" dirty="0">
                <a:sym typeface="Wingdings" panose="05000000000000000000" pitchFamily="2" charset="2"/>
              </a:rPr>
              <a:t> </a:t>
            </a:r>
            <a:r>
              <a:rPr lang="en-US" sz="1800" dirty="0"/>
              <a:t>SNF</a:t>
            </a:r>
          </a:p>
          <a:p>
            <a:pPr>
              <a:defRPr/>
            </a:pPr>
            <a:endParaRPr lang="en-US" sz="1800" dirty="0"/>
          </a:p>
          <a:p>
            <a:pPr>
              <a:defRPr/>
            </a:pPr>
            <a:r>
              <a:rPr lang="en-US" sz="1800" dirty="0"/>
              <a:t>   Travel expenses not important.</a:t>
            </a:r>
          </a:p>
          <a:p>
            <a:pPr>
              <a:defRPr/>
            </a:pPr>
            <a:endParaRPr lang="en-US" sz="1800" dirty="0"/>
          </a:p>
          <a:p>
            <a:pPr>
              <a:defRPr/>
            </a:pPr>
            <a:r>
              <a:rPr lang="en-US" sz="1800" dirty="0"/>
              <a:t>     Q:  How much money can you make scheduling the NFL?</a:t>
            </a:r>
          </a:p>
          <a:p>
            <a:pPr>
              <a:defRPr/>
            </a:pPr>
            <a:r>
              <a:rPr lang="en-US" dirty="0"/>
              <a:t>                   (Being able to advertise that you schedule X sport league is worth some money, and the league knows this.)</a:t>
            </a:r>
          </a:p>
          <a:p>
            <a:pPr>
              <a:defRPr/>
            </a:pPr>
            <a:endParaRPr lang="en-US" sz="75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5912188-D746-4FD2-99C1-FCCD9D792FE6}"/>
              </a:ext>
            </a:extLst>
          </p:cNvPr>
          <p:cNvSpPr>
            <a:spLocks noGrp="1"/>
          </p:cNvSpPr>
          <p:nvPr>
            <p:ph type="sldNum" sz="quarter" idx="12"/>
          </p:nvPr>
        </p:nvSpPr>
        <p:spPr/>
        <p:txBody>
          <a:bodyPr/>
          <a:lstStyle/>
          <a:p>
            <a:fld id="{2094E2E3-CF08-44D2-B456-AF9DF070FF9B}" type="slidenum">
              <a:rPr lang="en-GB" altLang="en-US" smtClean="0"/>
              <a:pPr/>
              <a:t>9</a:t>
            </a:fld>
            <a:endParaRPr lang="en-GB" altLang="en-US"/>
          </a:p>
        </p:txBody>
      </p:sp>
      <p:sp>
        <p:nvSpPr>
          <p:cNvPr id="5" name="TextBox 4">
            <a:extLst>
              <a:ext uri="{FF2B5EF4-FFF2-40B4-BE49-F238E27FC236}">
                <a16:creationId xmlns:a16="http://schemas.microsoft.com/office/drawing/2014/main" id="{8B6A14D7-F24E-47A8-A959-15FBCED42C01}"/>
              </a:ext>
            </a:extLst>
          </p:cNvPr>
          <p:cNvSpPr txBox="1"/>
          <p:nvPr/>
        </p:nvSpPr>
        <p:spPr>
          <a:xfrm>
            <a:off x="280658" y="338823"/>
            <a:ext cx="8356349" cy="6463308"/>
          </a:xfrm>
          <a:prstGeom prst="rect">
            <a:avLst/>
          </a:prstGeom>
          <a:noFill/>
        </p:spPr>
        <p:txBody>
          <a:bodyPr wrap="square">
            <a:spAutoFit/>
          </a:bodyPr>
          <a:lstStyle/>
          <a:p>
            <a:r>
              <a:rPr lang="en-US" sz="1800" dirty="0"/>
              <a:t>Consumer Choice Models</a:t>
            </a:r>
          </a:p>
          <a:p>
            <a:r>
              <a:rPr lang="en-US" sz="1800" dirty="0"/>
              <a:t>1) Consumer Choice portion of model:</a:t>
            </a:r>
          </a:p>
          <a:p>
            <a:r>
              <a:rPr lang="en-US" sz="1800" dirty="0"/>
              <a:t>    Each market segment </a:t>
            </a:r>
            <a:r>
              <a:rPr lang="en-US" sz="1800" i="1" dirty="0" err="1"/>
              <a:t>i</a:t>
            </a:r>
            <a:r>
              <a:rPr lang="en-US" sz="1800" dirty="0"/>
              <a:t> has preference</a:t>
            </a:r>
          </a:p>
          <a:p>
            <a:r>
              <a:rPr lang="en-US" sz="1800" dirty="0"/>
              <a:t>   </a:t>
            </a:r>
            <a:r>
              <a:rPr lang="en-US" sz="1800" i="1" dirty="0"/>
              <a:t>RP</a:t>
            </a:r>
            <a:r>
              <a:rPr lang="en-US" sz="1800" dirty="0"/>
              <a:t>(</a:t>
            </a:r>
            <a:r>
              <a:rPr lang="en-US" sz="1800" i="1" dirty="0" err="1"/>
              <a:t>i</a:t>
            </a:r>
            <a:r>
              <a:rPr lang="en-US" sz="1800" dirty="0" err="1"/>
              <a:t>,</a:t>
            </a:r>
            <a:r>
              <a:rPr lang="en-US" sz="1800" i="1" dirty="0" err="1"/>
              <a:t>j</a:t>
            </a:r>
            <a:r>
              <a:rPr lang="en-US" sz="1800" dirty="0"/>
              <a:t>), for buying product type </a:t>
            </a:r>
            <a:r>
              <a:rPr lang="en-US" sz="1800" i="1" dirty="0"/>
              <a:t>j</a:t>
            </a:r>
            <a:r>
              <a:rPr lang="en-US" sz="1800" dirty="0"/>
              <a:t>. Consumer</a:t>
            </a:r>
          </a:p>
          <a:p>
            <a:r>
              <a:rPr lang="en-US" sz="1800" i="1" dirty="0"/>
              <a:t>    </a:t>
            </a:r>
            <a:r>
              <a:rPr lang="en-US" sz="1800" i="1" dirty="0" err="1"/>
              <a:t>i</a:t>
            </a:r>
            <a:r>
              <a:rPr lang="en-US" sz="1800" dirty="0"/>
              <a:t> buys that product </a:t>
            </a:r>
            <a:r>
              <a:rPr lang="en-US" sz="1800" i="1" dirty="0"/>
              <a:t>j</a:t>
            </a:r>
            <a:r>
              <a:rPr lang="en-US" sz="1800" dirty="0"/>
              <a:t> for which: </a:t>
            </a:r>
            <a:r>
              <a:rPr lang="en-US" sz="1800" i="1" dirty="0"/>
              <a:t>j</a:t>
            </a:r>
            <a:r>
              <a:rPr lang="en-US" sz="1800" dirty="0"/>
              <a:t> is offered,</a:t>
            </a:r>
          </a:p>
          <a:p>
            <a:r>
              <a:rPr lang="en-US" sz="1800" dirty="0"/>
              <a:t>    and </a:t>
            </a:r>
            <a:r>
              <a:rPr lang="en-US" sz="1800" i="1" dirty="0"/>
              <a:t>i</a:t>
            </a:r>
            <a:r>
              <a:rPr lang="en-US" sz="1800" dirty="0"/>
              <a:t>'s preference for </a:t>
            </a:r>
            <a:r>
              <a:rPr lang="en-US" sz="1800" i="1" dirty="0"/>
              <a:t>j</a:t>
            </a:r>
            <a:r>
              <a:rPr lang="en-US" sz="1800" dirty="0"/>
              <a:t> is higher than for</a:t>
            </a:r>
          </a:p>
          <a:p>
            <a:r>
              <a:rPr lang="en-US" sz="1800" dirty="0"/>
              <a:t>    any other offered product, and </a:t>
            </a:r>
            <a:r>
              <a:rPr lang="en-US" sz="1800" i="1" dirty="0"/>
              <a:t>RP</a:t>
            </a:r>
            <a:r>
              <a:rPr lang="en-US" sz="1800" dirty="0"/>
              <a:t>(</a:t>
            </a:r>
            <a:r>
              <a:rPr lang="en-US" sz="1800" i="1" dirty="0" err="1"/>
              <a:t>i</a:t>
            </a:r>
            <a:r>
              <a:rPr lang="en-US" sz="1800" dirty="0" err="1"/>
              <a:t>,</a:t>
            </a:r>
            <a:r>
              <a:rPr lang="en-US" sz="1800" i="1" dirty="0" err="1"/>
              <a:t>j</a:t>
            </a:r>
            <a:r>
              <a:rPr lang="en-US" sz="1800" dirty="0"/>
              <a:t>) &gt; 0.</a:t>
            </a:r>
          </a:p>
          <a:p>
            <a:endParaRPr lang="en-US" sz="1800" dirty="0"/>
          </a:p>
          <a:p>
            <a:r>
              <a:rPr lang="en-US" sz="1800" dirty="0"/>
              <a:t>2) Vendor assortment portion of model:</a:t>
            </a:r>
          </a:p>
          <a:p>
            <a:r>
              <a:rPr lang="en-US" sz="1800" dirty="0"/>
              <a:t> Given the set of all possible products a vendor might</a:t>
            </a:r>
          </a:p>
          <a:p>
            <a:r>
              <a:rPr lang="en-US" sz="1800" dirty="0"/>
              <a:t> carry, what subset should be carried, taking into account</a:t>
            </a:r>
          </a:p>
          <a:p>
            <a:r>
              <a:rPr lang="en-US" sz="1800" dirty="0"/>
              <a:t> the consumer's preferences?</a:t>
            </a:r>
          </a:p>
          <a:p>
            <a:r>
              <a:rPr lang="en-US" sz="1800" dirty="0"/>
              <a:t> It costs money to introduce lots of products, so we</a:t>
            </a:r>
          </a:p>
          <a:p>
            <a:r>
              <a:rPr lang="en-US" sz="1800" dirty="0"/>
              <a:t> want to offer a product only if profitable to do so.</a:t>
            </a:r>
          </a:p>
          <a:p>
            <a:r>
              <a:rPr lang="en-US" sz="1800" dirty="0"/>
              <a:t> Each segment </a:t>
            </a:r>
            <a:r>
              <a:rPr lang="en-US" sz="1800" dirty="0" err="1"/>
              <a:t>i</a:t>
            </a:r>
            <a:r>
              <a:rPr lang="en-US" sz="1800" dirty="0"/>
              <a:t> has a size, NUM(</a:t>
            </a:r>
            <a:r>
              <a:rPr lang="en-US" sz="1800" dirty="0" err="1"/>
              <a:t>i</a:t>
            </a:r>
            <a:r>
              <a:rPr lang="en-US" sz="1800" dirty="0"/>
              <a:t>), the total unit sales </a:t>
            </a:r>
          </a:p>
          <a:p>
            <a:r>
              <a:rPr lang="en-US" sz="1800" dirty="0"/>
              <a:t> to that segment if it buys.</a:t>
            </a:r>
          </a:p>
          <a:p>
            <a:r>
              <a:rPr lang="en-US" sz="1800" dirty="0"/>
              <a:t> Specifically, if the vendor carries only product j,</a:t>
            </a:r>
          </a:p>
          <a:p>
            <a:r>
              <a:rPr lang="en-US" sz="1800" dirty="0"/>
              <a:t> then the unit sales to segment </a:t>
            </a:r>
            <a:r>
              <a:rPr lang="en-US" sz="1800" dirty="0" err="1"/>
              <a:t>i</a:t>
            </a:r>
            <a:r>
              <a:rPr lang="en-US" sz="1800" dirty="0"/>
              <a:t> will be</a:t>
            </a:r>
          </a:p>
          <a:p>
            <a:r>
              <a:rPr lang="en-US" sz="1800" dirty="0"/>
              <a:t>    </a:t>
            </a:r>
            <a:r>
              <a:rPr lang="en-US" sz="1800" i="1" dirty="0"/>
              <a:t>NUM</a:t>
            </a:r>
            <a:r>
              <a:rPr lang="en-US" sz="1800" dirty="0"/>
              <a:t>(</a:t>
            </a:r>
            <a:r>
              <a:rPr lang="en-US" sz="1800" i="1" dirty="0" err="1"/>
              <a:t>i</a:t>
            </a:r>
            <a:r>
              <a:rPr lang="en-US" sz="1800" dirty="0"/>
              <a:t>) if </a:t>
            </a:r>
            <a:r>
              <a:rPr lang="en-US" sz="1800" i="1" dirty="0"/>
              <a:t>RP</a:t>
            </a:r>
            <a:r>
              <a:rPr lang="en-US" sz="1800" dirty="0"/>
              <a:t>(</a:t>
            </a:r>
            <a:r>
              <a:rPr lang="en-US" sz="1800" i="1" dirty="0" err="1"/>
              <a:t>i</a:t>
            </a:r>
            <a:r>
              <a:rPr lang="en-US" sz="1800" dirty="0" err="1"/>
              <a:t>,</a:t>
            </a:r>
            <a:r>
              <a:rPr lang="en-US" sz="1800" i="1" dirty="0" err="1"/>
              <a:t>j</a:t>
            </a:r>
            <a:r>
              <a:rPr lang="en-US" sz="1800" dirty="0"/>
              <a:t>) &gt; 0, else 0;</a:t>
            </a:r>
          </a:p>
          <a:p>
            <a:endParaRPr lang="en-US" sz="1800" dirty="0"/>
          </a:p>
          <a:p>
            <a:r>
              <a:rPr lang="en-US" sz="1800" dirty="0"/>
              <a:t>! This model takes into account that adding more products may</a:t>
            </a:r>
          </a:p>
          <a:p>
            <a:r>
              <a:rPr lang="en-US" sz="1800" dirty="0"/>
              <a:t>    help by capturing demand otherwise going to a competitor, but may</a:t>
            </a:r>
          </a:p>
          <a:p>
            <a:r>
              <a:rPr lang="en-US" sz="1800" dirty="0"/>
              <a:t>    hurt by "cannibalizing" sales of one of our more profitable products;</a:t>
            </a:r>
          </a:p>
        </p:txBody>
      </p:sp>
    </p:spTree>
    <p:extLst>
      <p:ext uri="{BB962C8B-B14F-4D97-AF65-F5344CB8AC3E}">
        <p14:creationId xmlns:p14="http://schemas.microsoft.com/office/powerpoint/2010/main" val="1103852741"/>
      </p:ext>
    </p:extLst>
  </p:cSld>
  <p:clrMapOvr>
    <a:masterClrMapping/>
  </p:clrMapOvr>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TM04033923[[fn=Depth]]</Template>
  <TotalTime>23883</TotalTime>
  <Words>5629</Words>
  <Application>Microsoft Office PowerPoint</Application>
  <PresentationFormat>On-screen Show (4:3)</PresentationFormat>
  <Paragraphs>740</Paragraphs>
  <Slides>35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35</vt:i4>
      </vt:variant>
    </vt:vector>
  </HeadingPairs>
  <TitlesOfParts>
    <vt:vector size="44" baseType="lpstr">
      <vt:lpstr>MS Mincho</vt:lpstr>
      <vt:lpstr>Arial</vt:lpstr>
      <vt:lpstr>Calibri</vt:lpstr>
      <vt:lpstr>Corbel</vt:lpstr>
      <vt:lpstr>Courier New</vt:lpstr>
      <vt:lpstr>Helvetica</vt:lpstr>
      <vt:lpstr>Times New Roman</vt:lpstr>
      <vt:lpstr>Wingdings</vt:lpstr>
      <vt:lpstr>Depth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LSE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Travelling Salesman Problem  (TSP)</dc:title>
  <dc:creator>LSE</dc:creator>
  <cp:lastModifiedBy>El Ess</cp:lastModifiedBy>
  <cp:revision>358</cp:revision>
  <cp:lastPrinted>2015-08-17T15:32:17Z</cp:lastPrinted>
  <dcterms:created xsi:type="dcterms:W3CDTF">2002-11-04T15:02:51Z</dcterms:created>
  <dcterms:modified xsi:type="dcterms:W3CDTF">2024-03-19T20:18:45Z</dcterms:modified>
</cp:coreProperties>
</file>